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6"/>
  </p:notesMasterIdLst>
  <p:handoutMasterIdLst>
    <p:handoutMasterId r:id="rId27"/>
  </p:handoutMasterIdLst>
  <p:sldIdLst>
    <p:sldId id="256" r:id="rId3"/>
    <p:sldId id="265" r:id="rId4"/>
    <p:sldId id="272" r:id="rId5"/>
    <p:sldId id="273" r:id="rId6"/>
    <p:sldId id="274" r:id="rId7"/>
    <p:sldId id="266" r:id="rId8"/>
    <p:sldId id="275" r:id="rId9"/>
    <p:sldId id="268" r:id="rId10"/>
    <p:sldId id="276" r:id="rId11"/>
    <p:sldId id="269" r:id="rId12"/>
    <p:sldId id="277" r:id="rId13"/>
    <p:sldId id="270" r:id="rId14"/>
    <p:sldId id="278" r:id="rId15"/>
    <p:sldId id="285" r:id="rId16"/>
    <p:sldId id="279" r:id="rId17"/>
    <p:sldId id="280" r:id="rId18"/>
    <p:sldId id="271" r:id="rId19"/>
    <p:sldId id="281" r:id="rId20"/>
    <p:sldId id="282" r:id="rId21"/>
    <p:sldId id="283" r:id="rId22"/>
    <p:sldId id="284" r:id="rId23"/>
    <p:sldId id="267" r:id="rId24"/>
    <p:sldId id="286" r:id="rId25"/>
  </p:sldIdLst>
  <p:sldSz cx="9144000" cy="6858000" type="screen4x3"/>
  <p:notesSz cx="7315200" cy="9601200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ED0C8B"/>
    <a:srgbClr val="CBECDE"/>
    <a:srgbClr val="660033"/>
    <a:srgbClr val="370321"/>
    <a:srgbClr val="DA5C21"/>
    <a:srgbClr val="DA5C5D"/>
    <a:srgbClr val="FE1A02"/>
    <a:srgbClr val="FF5050"/>
    <a:srgbClr val="507AF2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43" autoAdjust="0"/>
    <p:restoredTop sz="84307" autoAdjust="0"/>
  </p:normalViewPr>
  <p:slideViewPr>
    <p:cSldViewPr>
      <p:cViewPr varScale="1">
        <p:scale>
          <a:sx n="75" d="100"/>
          <a:sy n="75" d="100"/>
        </p:scale>
        <p:origin x="-474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84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1476" y="-78"/>
      </p:cViewPr>
      <p:guideLst>
        <p:guide orient="horz" pos="2586"/>
        <p:guide pos="209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42713" y="0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nl-NL" dirty="0"/>
          </a:p>
          <a:p>
            <a:pPr>
              <a:defRPr/>
            </a:pPr>
            <a:endParaRPr lang="nl-NL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6518" y="0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nl-NL" dirty="0" smtClean="0"/>
          </a:p>
          <a:p>
            <a:pPr>
              <a:defRPr/>
            </a:pPr>
            <a:endParaRPr lang="nl-NL" dirty="0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42713" y="9120783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nl-NL" dirty="0" err="1" smtClean="0"/>
              <a:t>RGBZ-werkgroep</a:t>
            </a:r>
            <a:r>
              <a:rPr lang="nl-NL" dirty="0" smtClean="0"/>
              <a:t> 8 mei 2012</a:t>
            </a:r>
            <a:endParaRPr lang="nl-NL" dirty="0"/>
          </a:p>
          <a:p>
            <a:pPr>
              <a:defRPr/>
            </a:pPr>
            <a:endParaRPr lang="nl-NL" dirty="0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6518" y="9120783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09CC8D86-5F40-4C3A-9500-89EFDD8DA4CC}" type="slidenum">
              <a:rPr lang="nl-NL"/>
              <a:pPr>
                <a:defRPr/>
              </a:pPr>
              <a:t>‹nr.›</a:t>
            </a:fld>
            <a:endParaRPr lang="nl-NL"/>
          </a:p>
          <a:p>
            <a:pPr>
              <a:defRPr/>
            </a:pPr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797425" cy="3597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31213" y="4560392"/>
            <a:ext cx="5851239" cy="43194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1" y="0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Informatiemodel RSGB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139956" y="0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2 juni 2010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1" y="9120783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Workshop standaardisatie in stelsel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139956" y="9120783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34D13208-0805-4D8F-9178-F6C6A00929C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Informatiemodel RSGB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2 juni 2010</a:t>
            </a:r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Workshop standaardisatie in stelsel</a:t>
            </a:r>
          </a:p>
        </p:txBody>
      </p:sp>
      <p:sp>
        <p:nvSpPr>
          <p:cNvPr id="11269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E6DA90D-80E1-4585-94F8-14C74D72D13B}" type="slidenum">
              <a:rPr lang="nl-NL" smtClean="0"/>
              <a:pPr/>
              <a:t>1</a:t>
            </a:fld>
            <a:endParaRPr lang="nl-NL" smtClean="0"/>
          </a:p>
        </p:txBody>
      </p:sp>
      <p:sp>
        <p:nvSpPr>
          <p:cNvPr id="112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30250"/>
            <a:ext cx="4799013" cy="359886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2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1213" y="4560392"/>
            <a:ext cx="5852774" cy="4320896"/>
          </a:xfrm>
          <a:noFill/>
          <a:ln/>
        </p:spPr>
        <p:txBody>
          <a:bodyPr wrap="none" anchor="ctr"/>
          <a:lstStyle/>
          <a:p>
            <a:endParaRPr lang="nl-NL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E0F9A-4B08-4E79-9827-984FD0CF4BE2}" type="slidenum">
              <a:rPr lang="nl-NL"/>
              <a:pPr>
                <a:defRPr/>
              </a:pPr>
              <a:t>‹nr.›</a:t>
            </a:fld>
            <a:fld id="{7E0738A9-B58F-4C5A-BB4E-F20A0A072FA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3A055-105D-4752-8154-42421AB2DA84}" type="slidenum">
              <a:rPr lang="nl-NL"/>
              <a:pPr>
                <a:defRPr/>
              </a:pPr>
              <a:t>‹nr.›</a:t>
            </a:fld>
            <a:fld id="{33DE7FC7-AEC2-4C63-AE6C-4C4BF0AAD9A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10388" y="1604963"/>
            <a:ext cx="2151062" cy="45243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300788" cy="45243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A1287-869D-4A79-B9AD-4027E1595485}" type="slidenum">
              <a:rPr lang="nl-NL"/>
              <a:pPr>
                <a:defRPr/>
              </a:pPr>
              <a:t>‹nr.›</a:t>
            </a:fld>
            <a:fld id="{F813F7A4-D918-49F8-8C57-69CD87B4517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75226-3A1D-4ABD-B4B5-FA0010C4D0F3}" type="slidenum">
              <a:rPr lang="nl-NL"/>
              <a:pPr>
                <a:defRPr/>
              </a:pPr>
              <a:t>‹nr.›</a:t>
            </a:fld>
            <a:fld id="{58B25128-6C98-46C2-893D-FB6C9EB8052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 bwMode="auto">
          <a:xfrm>
            <a:off x="467544" y="188640"/>
            <a:ext cx="1080120" cy="1296144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60033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 sz="2000">
                <a:solidFill>
                  <a:srgbClr val="ED0C8B"/>
                </a:solidFill>
              </a:defRPr>
            </a:lvl2pPr>
            <a:lvl3pPr>
              <a:defRPr sz="1800">
                <a:solidFill>
                  <a:srgbClr val="ED0C8B"/>
                </a:solidFill>
              </a:defRPr>
            </a:lvl3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B12CE-6DBC-45EE-8498-55E691D1C4D3}" type="slidenum">
              <a:rPr lang="nl-NL"/>
              <a:pPr>
                <a:defRPr/>
              </a:pPr>
              <a:t>‹nr.›</a:t>
            </a:fld>
            <a:fld id="{F4C801C1-DFE2-4FD7-AA45-24A787134AD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EC9D0-0376-4460-A33B-D701F381BEA6}" type="slidenum">
              <a:rPr lang="nl-NL"/>
              <a:pPr>
                <a:defRPr/>
              </a:pPr>
              <a:t>‹nr.›</a:t>
            </a:fld>
            <a:fld id="{F5445802-9697-455A-9185-E36F7DE1995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42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9895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E4714-986D-47F7-9370-011343F7DEC9}" type="slidenum">
              <a:rPr lang="nl-NL"/>
              <a:pPr>
                <a:defRPr/>
              </a:pPr>
              <a:t>‹nr.›</a:t>
            </a:fld>
            <a:fld id="{73FB222E-C73C-4A4A-AE81-C5F1950847A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B7D6B-9BFD-4603-B0AC-9692C9F7CD97}" type="slidenum">
              <a:rPr lang="nl-NL"/>
              <a:pPr>
                <a:defRPr/>
              </a:pPr>
              <a:t>‹nr.›</a:t>
            </a:fld>
            <a:fld id="{E1EECE85-356C-4F8C-9197-16F4BAF43D5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9BBB6-26D7-4AD6-BC90-541A01ED3C27}" type="slidenum">
              <a:rPr lang="nl-NL"/>
              <a:pPr>
                <a:defRPr/>
              </a:pPr>
              <a:t>‹nr.›</a:t>
            </a:fld>
            <a:fld id="{90C44ED8-320C-4FBB-B66A-82B1BEED67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49FB9-55D0-47B2-8321-621203AA6535}" type="slidenum">
              <a:rPr lang="nl-NL"/>
              <a:pPr>
                <a:defRPr/>
              </a:pPr>
              <a:t>‹nr.›</a:t>
            </a:fld>
            <a:fld id="{2830F9BA-0D2B-401F-ABD8-0988FEE09B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7DE12-0038-4B67-BEA6-B1FA8980FC28}" type="slidenum">
              <a:rPr lang="nl-NL"/>
              <a:pPr>
                <a:defRPr/>
              </a:pPr>
              <a:t>‹nr.›</a:t>
            </a:fld>
            <a:fld id="{A0E98ABE-2B10-4D02-9AA5-D50FA11487F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9F01A-8BB7-4A1C-AE05-3A1B4FFF59A4}" type="slidenum">
              <a:rPr lang="nl-NL"/>
              <a:pPr>
                <a:defRPr/>
              </a:pPr>
              <a:t>‹nr.›</a:t>
            </a:fld>
            <a:fld id="{E89B35FD-A39A-4B28-BC91-890996AA8F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9CF5C-9214-40D7-BBB5-E9640CA3F0A3}" type="slidenum">
              <a:rPr lang="nl-NL"/>
              <a:pPr>
                <a:defRPr/>
              </a:pPr>
              <a:t>‹nr.›</a:t>
            </a:fld>
            <a:fld id="{6A247BB9-1D5B-46DB-A01A-281D4722A4F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8360A-5525-4D7D-802C-23DE395CC732}" type="slidenum">
              <a:rPr lang="nl-NL"/>
              <a:pPr>
                <a:defRPr/>
              </a:pPr>
              <a:t>‹nr.›</a:t>
            </a:fld>
            <a:fld id="{DD9191A7-9158-4811-AE06-233A510F757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72300" y="273050"/>
            <a:ext cx="2170113" cy="575151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362700" cy="575151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0F543-54AA-4AA6-A911-09D6C31C8D40}" type="slidenum">
              <a:rPr lang="nl-NL"/>
              <a:pPr>
                <a:defRPr/>
              </a:pPr>
              <a:t>‹nr.›</a:t>
            </a:fld>
            <a:fld id="{3CB8260E-8CBD-463E-A305-3B73A536BC0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16BC3-6CE3-4ABF-A2FD-199EA0E8BD03}" type="slidenum">
              <a:rPr lang="nl-NL"/>
              <a:pPr>
                <a:defRPr/>
              </a:pPr>
              <a:t>‹nr.›</a:t>
            </a:fld>
            <a:fld id="{353E31DF-49D1-4C8F-A6CE-0868FB8A2CE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FDB1A-5587-4259-9749-BA47CA6D9477}" type="slidenum">
              <a:rPr lang="nl-NL"/>
              <a:pPr>
                <a:defRPr/>
              </a:pPr>
              <a:t>‹nr.›</a:t>
            </a:fld>
            <a:fld id="{6F4BE32E-F54D-4D13-9CF1-DD736D91309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B33EF-A97D-4B48-A2E8-A8285C948751}" type="slidenum">
              <a:rPr lang="nl-NL"/>
              <a:pPr>
                <a:defRPr/>
              </a:pPr>
              <a:t>‹nr.›</a:t>
            </a:fld>
            <a:fld id="{755DE613-6C8F-47D5-92E7-9E6427B57C4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6693D-DEB7-4423-B1D2-4115C57D7292}" type="slidenum">
              <a:rPr lang="nl-NL"/>
              <a:pPr>
                <a:defRPr/>
              </a:pPr>
              <a:t>‹nr.›</a:t>
            </a:fld>
            <a:fld id="{C68BF850-812C-4601-AB7A-732D890427B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FC65F-AA69-45C7-B820-7C283D1F4C17}" type="slidenum">
              <a:rPr lang="nl-NL"/>
              <a:pPr>
                <a:defRPr/>
              </a:pPr>
              <a:t>‹nr.›</a:t>
            </a:fld>
            <a:fld id="{07F74342-9382-498C-8AAC-237B7ECC85D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17D9F-118E-499A-BA6C-FC5CDE574CEF}" type="slidenum">
              <a:rPr lang="nl-NL"/>
              <a:pPr>
                <a:defRPr/>
              </a:pPr>
              <a:t>‹nr.›</a:t>
            </a:fld>
            <a:fld id="{9997ACA7-930C-4DCD-ADAE-7ADF011C3C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18EF6-E2DD-4199-BF1A-1D0A63A86CC2}" type="slidenum">
              <a:rPr lang="nl-NL"/>
              <a:pPr>
                <a:defRPr/>
              </a:pPr>
              <a:t>‹nr.›</a:t>
            </a:fld>
            <a:fld id="{15BD5F8F-5068-49DB-8B7B-EF79CD66014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52738" y="3105150"/>
            <a:ext cx="6208712" cy="2235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0000" tIns="45000" rIns="90000" bIns="45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C01738C-AABC-4DA4-AA5C-C09300820BF6}" type="slidenum">
              <a:rPr lang="nl-NL"/>
              <a:pPr>
                <a:defRPr/>
              </a:pPr>
              <a:t>‹nr.›</a:t>
            </a:fld>
            <a:fld id="{4D2A1112-BB29-4AB9-805E-5F5C3ECCC71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4"/>
            <a:r>
              <a:rPr lang="en-GB" smtClean="0"/>
              <a:t>Negende overzichtsniveau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00188"/>
            <a:ext cx="8458200" cy="45243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0"/>
            <a:r>
              <a:rPr lang="en-GB" smtClean="0"/>
              <a:t>Negende overzichtsniveauClick to edit Master text styles</a:t>
            </a:r>
          </a:p>
          <a:p>
            <a:pPr lvl="0"/>
            <a:r>
              <a:rPr lang="en-GB" smtClean="0"/>
              <a:t>Second level</a:t>
            </a:r>
          </a:p>
          <a:p>
            <a:pPr lvl="0"/>
            <a:r>
              <a:rPr lang="en-GB" smtClean="0"/>
              <a:t>Third level</a:t>
            </a:r>
          </a:p>
          <a:p>
            <a:pPr lvl="0"/>
            <a:r>
              <a:rPr lang="en-GB" smtClean="0"/>
              <a:t>Fourth level</a:t>
            </a:r>
          </a:p>
          <a:p>
            <a:pPr lvl="0"/>
            <a:r>
              <a:rPr lang="en-GB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3B5C8F5-943F-40C8-894C-9CB46D51A852}" type="slidenum">
              <a:rPr lang="nl-NL"/>
              <a:pPr>
                <a:defRPr/>
              </a:pPr>
              <a:t>‹nr.›</a:t>
            </a:fld>
            <a:fld id="{D9D14FAB-80EF-4DEC-BE40-ED379138966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</a:t>
            </a:r>
          </a:p>
        </p:txBody>
      </p:sp>
      <p:pic>
        <p:nvPicPr>
          <p:cNvPr id="2054" name="Picture 8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4213" y="333375"/>
            <a:ext cx="809625" cy="936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852738" y="3105150"/>
            <a:ext cx="6210300" cy="2236788"/>
          </a:xfrm>
          <a:prstGeom prst="rect">
            <a:avLst/>
          </a:prstGeom>
          <a:solidFill>
            <a:srgbClr val="ED0C8B">
              <a:alpha val="39999"/>
            </a:srgb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 anchor="ctr"/>
          <a:lstStyle/>
          <a:p>
            <a:pPr algn="ctr" hangingPunct="1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>RGBZ 2.0</a:t>
            </a:r>
          </a:p>
          <a:p>
            <a:pPr algn="ctr" hangingPunct="1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>- in ontwikkeling -</a:t>
            </a:r>
            <a:endParaRPr lang="nl-NL" sz="44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27012" y="6021288"/>
            <a:ext cx="7369323" cy="4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Arjan Kloosterboer, Regiegroep, 3 april 2013</a:t>
            </a:r>
            <a:endParaRPr lang="nl-NL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Klantcontacten toegevoegd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 smtClean="0"/>
              <a:t>Attributen: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Identificatie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Datum/tijd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Kanaal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Onderwerp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Toelichting</a:t>
            </a:r>
          </a:p>
          <a:p>
            <a:r>
              <a:rPr lang="nl-NL" sz="2000" dirty="0" smtClean="0"/>
              <a:t>Relaties naar: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Externe betrokkene (klant)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Medewerker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/>
              <a:t>Document</a:t>
            </a:r>
            <a:endParaRPr lang="nl-NL" sz="20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8784976" cy="4681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467544" y="0"/>
            <a:ext cx="8228013" cy="1143000"/>
          </a:xfrm>
        </p:spPr>
        <p:txBody>
          <a:bodyPr/>
          <a:lstStyle/>
          <a:p>
            <a:r>
              <a:rPr lang="nl-NL" sz="3200" dirty="0" smtClean="0"/>
              <a:t>Klantcontacten toegevoegd</a:t>
            </a:r>
            <a:endParaRPr lang="nl-NL" sz="3200" dirty="0"/>
          </a:p>
        </p:txBody>
      </p:sp>
      <p:sp>
        <p:nvSpPr>
          <p:cNvPr id="7" name="Ovaal 6"/>
          <p:cNvSpPr/>
          <p:nvPr/>
        </p:nvSpPr>
        <p:spPr bwMode="auto">
          <a:xfrm>
            <a:off x="2915816" y="1412776"/>
            <a:ext cx="2160240" cy="1008112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Geoptimaliseerde </a:t>
            </a:r>
            <a:r>
              <a:rPr lang="nl-NL" sz="3200" dirty="0" err="1" smtClean="0"/>
              <a:t>waardenlijsten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Documenttype-omschrijving</a:t>
            </a:r>
            <a:r>
              <a:rPr lang="nl-NL" dirty="0" smtClean="0"/>
              <a:t> generiek</a:t>
            </a:r>
          </a:p>
          <a:p>
            <a:pPr>
              <a:buFontTx/>
              <a:buChar char="-"/>
            </a:pPr>
            <a:r>
              <a:rPr lang="nl-NL" dirty="0" smtClean="0"/>
              <a:t>Aangepast op NEN 2084</a:t>
            </a:r>
          </a:p>
          <a:p>
            <a:endParaRPr lang="nl-NL" dirty="0" smtClean="0"/>
          </a:p>
          <a:p>
            <a:r>
              <a:rPr lang="nl-NL" dirty="0" smtClean="0"/>
              <a:t>Rolomschrijving generiek:</a:t>
            </a:r>
          </a:p>
          <a:p>
            <a:pPr>
              <a:buFontTx/>
              <a:buChar char="-"/>
            </a:pPr>
            <a:r>
              <a:rPr lang="nl-NL" dirty="0" smtClean="0"/>
              <a:t>Geharmoniseerd met Procesarchitectuur</a:t>
            </a:r>
          </a:p>
          <a:p>
            <a:pPr>
              <a:buFontTx/>
              <a:buChar char="-"/>
            </a:pPr>
            <a:r>
              <a:rPr lang="nl-NL" sz="2000" b="0" dirty="0" smtClean="0"/>
              <a:t>Adviseur; Behandelaar; Belanghebbende; Beslisser; </a:t>
            </a:r>
            <a:br>
              <a:rPr lang="nl-NL" sz="2000" b="0" dirty="0" smtClean="0"/>
            </a:br>
            <a:r>
              <a:rPr lang="nl-NL" sz="2000" b="0" dirty="0" smtClean="0"/>
              <a:t>Initiator; </a:t>
            </a:r>
            <a:r>
              <a:rPr lang="nl-NL" sz="2000" b="0" dirty="0" err="1" smtClean="0"/>
              <a:t>Klantcontacter</a:t>
            </a:r>
            <a:r>
              <a:rPr lang="nl-NL" sz="2000" b="0" dirty="0" smtClean="0"/>
              <a:t>; Zaakcoördinator </a:t>
            </a:r>
          </a:p>
          <a:p>
            <a:pPr lvl="1">
              <a:buFontTx/>
              <a:buChar char="-"/>
            </a:pPr>
            <a:r>
              <a:rPr lang="nl-NL" sz="1700" b="0" dirty="0" smtClean="0"/>
              <a:t>‘Gemachtigde’ is eigenschap van ROL, geen rolsoort.</a:t>
            </a:r>
            <a:endParaRPr lang="nl-NL" sz="1700" b="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8784976" cy="4681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467544" y="0"/>
            <a:ext cx="8228013" cy="1143000"/>
          </a:xfrm>
        </p:spPr>
        <p:txBody>
          <a:bodyPr/>
          <a:lstStyle/>
          <a:p>
            <a:r>
              <a:rPr lang="nl-NL" sz="3200" dirty="0" smtClean="0"/>
              <a:t>Geoptimaliseerde </a:t>
            </a:r>
            <a:r>
              <a:rPr lang="nl-NL" sz="3200" dirty="0" err="1" smtClean="0"/>
              <a:t>waardenlijsten</a:t>
            </a:r>
            <a:endParaRPr lang="nl-NL" sz="3200" dirty="0"/>
          </a:p>
        </p:txBody>
      </p:sp>
      <p:sp>
        <p:nvSpPr>
          <p:cNvPr id="7" name="Ovaal 6"/>
          <p:cNvSpPr/>
          <p:nvPr/>
        </p:nvSpPr>
        <p:spPr bwMode="auto">
          <a:xfrm>
            <a:off x="8028384" y="5013176"/>
            <a:ext cx="864096" cy="504056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Ovaal 4"/>
          <p:cNvSpPr/>
          <p:nvPr/>
        </p:nvSpPr>
        <p:spPr bwMode="auto">
          <a:xfrm>
            <a:off x="3203848" y="3573016"/>
            <a:ext cx="864096" cy="504056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8784976" cy="4681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467544" y="0"/>
            <a:ext cx="8228013" cy="1143000"/>
          </a:xfrm>
        </p:spPr>
        <p:txBody>
          <a:bodyPr/>
          <a:lstStyle/>
          <a:p>
            <a:r>
              <a:rPr lang="nl-NL" sz="3200" dirty="0" smtClean="0"/>
              <a:t>Impact</a:t>
            </a:r>
            <a:endParaRPr lang="nl-NL" sz="3200" dirty="0"/>
          </a:p>
        </p:txBody>
      </p:sp>
      <p:sp>
        <p:nvSpPr>
          <p:cNvPr id="7" name="Ovaal 6"/>
          <p:cNvSpPr/>
          <p:nvPr/>
        </p:nvSpPr>
        <p:spPr bwMode="auto">
          <a:xfrm>
            <a:off x="8028384" y="5013176"/>
            <a:ext cx="864096" cy="504056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Ovaal 4"/>
          <p:cNvSpPr/>
          <p:nvPr/>
        </p:nvSpPr>
        <p:spPr bwMode="auto">
          <a:xfrm>
            <a:off x="3203848" y="3573016"/>
            <a:ext cx="864096" cy="504056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Ovaal 7"/>
          <p:cNvSpPr/>
          <p:nvPr/>
        </p:nvSpPr>
        <p:spPr bwMode="auto">
          <a:xfrm>
            <a:off x="3923928" y="2924944"/>
            <a:ext cx="2232248" cy="576064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Ovaal 8"/>
          <p:cNvSpPr/>
          <p:nvPr/>
        </p:nvSpPr>
        <p:spPr bwMode="auto">
          <a:xfrm>
            <a:off x="4283968" y="3284984"/>
            <a:ext cx="936104" cy="216024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Ovaal 9"/>
          <p:cNvSpPr/>
          <p:nvPr/>
        </p:nvSpPr>
        <p:spPr bwMode="auto">
          <a:xfrm>
            <a:off x="6876256" y="3356992"/>
            <a:ext cx="936104" cy="216024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Ovaal 10"/>
          <p:cNvSpPr/>
          <p:nvPr/>
        </p:nvSpPr>
        <p:spPr bwMode="auto">
          <a:xfrm>
            <a:off x="4644008" y="3429000"/>
            <a:ext cx="360040" cy="216024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Ovaal 11"/>
          <p:cNvSpPr/>
          <p:nvPr/>
        </p:nvSpPr>
        <p:spPr bwMode="auto">
          <a:xfrm>
            <a:off x="6012160" y="3140968"/>
            <a:ext cx="2952328" cy="864096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Ovaal 12"/>
          <p:cNvSpPr/>
          <p:nvPr/>
        </p:nvSpPr>
        <p:spPr bwMode="auto">
          <a:xfrm>
            <a:off x="7164288" y="3501008"/>
            <a:ext cx="360040" cy="216024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" name="Ovaal 13"/>
          <p:cNvSpPr/>
          <p:nvPr/>
        </p:nvSpPr>
        <p:spPr bwMode="auto">
          <a:xfrm>
            <a:off x="2915816" y="1412776"/>
            <a:ext cx="2160240" cy="1008112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Niet gehonoreerd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 err="1" smtClean="0"/>
              <a:t>Zaaktypespecifieke</a:t>
            </a:r>
            <a:r>
              <a:rPr lang="nl-NL" dirty="0" smtClean="0"/>
              <a:t> gegevens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Oplossing in StUF-Zaken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Alternatieven uitgewerkt (zie forum</a:t>
            </a:r>
            <a:r>
              <a:rPr lang="nl-NL" dirty="0" smtClean="0"/>
              <a:t>)</a:t>
            </a:r>
            <a:br>
              <a:rPr lang="nl-NL" dirty="0" smtClean="0"/>
            </a:br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Checklists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Bij Status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Wel in ZTC</a:t>
            </a:r>
          </a:p>
          <a:p>
            <a:pPr lvl="2">
              <a:buFont typeface="Arial" pitchFamily="34" charset="0"/>
              <a:buChar char="•"/>
            </a:pPr>
            <a:r>
              <a:rPr lang="nl-NL" dirty="0" smtClean="0"/>
              <a:t>Bij Statustype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2852738" y="3105150"/>
            <a:ext cx="6210300" cy="2236788"/>
          </a:xfrm>
          <a:prstGeom prst="rect">
            <a:avLst/>
          </a:prstGeom>
          <a:solidFill>
            <a:srgbClr val="ED0C8B">
              <a:alpha val="39999"/>
            </a:srgb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 anchor="ctr"/>
          <a:lstStyle/>
          <a:p>
            <a:pPr algn="ctr" hangingPunct="1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>ZTC 2.0</a:t>
            </a:r>
          </a:p>
          <a:p>
            <a:pPr algn="ctr" hangingPunct="1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>- gepubliceerd -</a:t>
            </a:r>
            <a:endParaRPr lang="nl-NL" sz="4400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ZTC 2.0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Visie op catalogi met zaaktypen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Specificatie </a:t>
            </a:r>
            <a:r>
              <a:rPr lang="nl-NL" dirty="0" smtClean="0"/>
              <a:t>van de kenmerken van een zaaktype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Informatiemodel </a:t>
            </a:r>
            <a:r>
              <a:rPr lang="nl-NL" dirty="0" smtClean="0"/>
              <a:t>van catalogus met </a:t>
            </a:r>
            <a:r>
              <a:rPr lang="nl-NL" dirty="0" smtClean="0"/>
              <a:t>zaaktypen</a:t>
            </a:r>
          </a:p>
          <a:p>
            <a:pPr>
              <a:buFont typeface="Arial" pitchFamily="34" charset="0"/>
              <a:buChar char="•"/>
            </a:pPr>
            <a:r>
              <a:rPr lang="nl-NL" dirty="0" err="1" smtClean="0"/>
              <a:t>StUF-sectormodel</a:t>
            </a:r>
            <a:r>
              <a:rPr lang="nl-NL" dirty="0" smtClean="0"/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voor </a:t>
            </a:r>
            <a:r>
              <a:rPr lang="nl-NL" dirty="0" err="1" smtClean="0"/>
              <a:t>im</a:t>
            </a:r>
            <a:r>
              <a:rPr lang="nl-NL" dirty="0" smtClean="0"/>
              <a:t>- en exporteren van catalogi en zaaktypen</a:t>
            </a:r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Sjabloon met toelichting</a:t>
            </a:r>
          </a:p>
          <a:p>
            <a:pPr>
              <a:buFont typeface="Arial" pitchFamily="34" charset="0"/>
              <a:buChar char="•"/>
            </a:pPr>
            <a:r>
              <a:rPr lang="nl-NL" dirty="0" err="1" smtClean="0"/>
              <a:t>Referentiezaaktypen</a:t>
            </a:r>
            <a:endParaRPr lang="nl-NL" dirty="0" smtClean="0"/>
          </a:p>
          <a:p>
            <a:pPr lvl="1">
              <a:buFont typeface="Arial" pitchFamily="34" charset="0"/>
              <a:buChar char="•"/>
            </a:pPr>
            <a:r>
              <a:rPr lang="nl-NL" dirty="0" err="1" smtClean="0"/>
              <a:t>O.b.v</a:t>
            </a:r>
            <a:r>
              <a:rPr lang="nl-NL" dirty="0" smtClean="0"/>
              <a:t>. referentieprocessen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Standaard </a:t>
            </a:r>
            <a:r>
              <a:rPr lang="nl-NL" dirty="0" err="1" smtClean="0"/>
              <a:t>zaaktypecatalogi</a:t>
            </a:r>
            <a:endParaRPr lang="nl-NL" dirty="0" smtClean="0"/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Door domeinorganisaties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Voorbeeldcatalogi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Van gemeenten en andere organisaties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Beheermodel</a:t>
            </a: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ZTC 2.0: kenmerken (groepen)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>
              <a:buFont typeface="Arial" pitchFamily="34" charset="0"/>
              <a:buChar char="•"/>
            </a:pPr>
            <a:r>
              <a:rPr lang="nl-NL" dirty="0" smtClean="0"/>
              <a:t>Procesgang (op hoofdlijnen)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Algemene gegevens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Publicatie (van indiening)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Planning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Statussen</a:t>
            </a:r>
          </a:p>
          <a:p>
            <a:pPr lvl="2">
              <a:spcAft>
                <a:spcPts val="0"/>
              </a:spcAft>
              <a:buFont typeface="Arial" pitchFamily="34" charset="0"/>
              <a:buChar char="•"/>
            </a:pPr>
            <a:r>
              <a:rPr lang="nl-NL" dirty="0" smtClean="0"/>
              <a:t>Checklistitems bij status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Rollen en betrokkenen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Zaakobjecten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Eigenschappen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Zaakdocumenten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Besluiten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Resultaten en bewaartermijnen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Deelzaken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Gerelateerde zaken</a:t>
            </a:r>
          </a:p>
          <a:p>
            <a:pPr lvl="2">
              <a:spcAft>
                <a:spcPts val="0"/>
              </a:spcAft>
              <a:buFont typeface="Arial" pitchFamily="34" charset="0"/>
              <a:buChar char="•"/>
            </a:pPr>
            <a:r>
              <a:rPr lang="nl-NL" dirty="0" smtClean="0"/>
              <a:t>Voorafgaande </a:t>
            </a:r>
            <a:r>
              <a:rPr lang="nl-NL" dirty="0" smtClean="0"/>
              <a:t>zaken</a:t>
            </a:r>
          </a:p>
          <a:p>
            <a:pPr lvl="2">
              <a:spcAft>
                <a:spcPts val="0"/>
              </a:spcAft>
              <a:buFont typeface="Arial" pitchFamily="34" charset="0"/>
              <a:buChar char="•"/>
            </a:pPr>
            <a:r>
              <a:rPr lang="nl-NL" dirty="0" smtClean="0"/>
              <a:t>Zaken die een bijdrage leveren.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2852738" y="3105150"/>
            <a:ext cx="6210300" cy="2236788"/>
          </a:xfrm>
          <a:prstGeom prst="rect">
            <a:avLst/>
          </a:prstGeom>
          <a:solidFill>
            <a:srgbClr val="ED0C8B">
              <a:alpha val="39999"/>
            </a:srgb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 anchor="ctr"/>
          <a:lstStyle/>
          <a:p>
            <a:pPr algn="ctr" hangingPunct="1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>RGBZ 2.0 en ZTC 2.0</a:t>
            </a:r>
          </a:p>
          <a:p>
            <a:pPr algn="ctr" hangingPunct="1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>- status -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Belangrijkste wijzigingen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nl-NL" sz="2000" dirty="0" smtClean="0"/>
              <a:t>Afbakening zaak en deelzaak en verhouding zaken, deelzaken en gerelateerde zaken tot elkaar</a:t>
            </a:r>
          </a:p>
          <a:p>
            <a:pPr>
              <a:buFont typeface="Wingdings" pitchFamily="2" charset="2"/>
              <a:buChar char="§"/>
            </a:pPr>
            <a:r>
              <a:rPr lang="nl-NL" sz="2000" dirty="0" smtClean="0"/>
              <a:t>Identificatie zaken en documenten</a:t>
            </a:r>
          </a:p>
          <a:p>
            <a:pPr>
              <a:buFont typeface="Wingdings" pitchFamily="2" charset="2"/>
              <a:buChar char="§"/>
            </a:pPr>
            <a:r>
              <a:rPr lang="nl-NL" sz="2000" dirty="0" smtClean="0"/>
              <a:t>Aansluiting op ‘Baseline Informatiehuishouding’ en archivering (‘recordmanagement’)</a:t>
            </a:r>
          </a:p>
          <a:p>
            <a:pPr>
              <a:buFont typeface="Wingdings" pitchFamily="2" charset="2"/>
              <a:buChar char="§"/>
            </a:pPr>
            <a:r>
              <a:rPr lang="nl-NL" sz="2000" dirty="0" smtClean="0"/>
              <a:t>Modellering kantcontacten</a:t>
            </a:r>
          </a:p>
          <a:p>
            <a:pPr>
              <a:buFont typeface="Wingdings" pitchFamily="2" charset="2"/>
              <a:buChar char="§"/>
            </a:pPr>
            <a:r>
              <a:rPr lang="nl-NL" sz="2000" dirty="0" smtClean="0"/>
              <a:t>Geoptimaliseerde </a:t>
            </a:r>
            <a:r>
              <a:rPr lang="nl-NL" sz="2000" dirty="0" err="1" smtClean="0"/>
              <a:t>waardenlijsten</a:t>
            </a:r>
            <a:r>
              <a:rPr lang="nl-NL" sz="2000" dirty="0" smtClean="0"/>
              <a:t>:</a:t>
            </a:r>
          </a:p>
          <a:p>
            <a:pPr lvl="1">
              <a:buFont typeface="Wingdings" pitchFamily="2" charset="2"/>
              <a:buChar char="§"/>
            </a:pPr>
            <a:r>
              <a:rPr lang="nl-NL" sz="1700" dirty="0" smtClean="0"/>
              <a:t>Rolomschrijving generiek</a:t>
            </a:r>
          </a:p>
          <a:p>
            <a:pPr lvl="1">
              <a:buFont typeface="Wingdings" pitchFamily="2" charset="2"/>
              <a:buChar char="§"/>
            </a:pPr>
            <a:r>
              <a:rPr lang="nl-NL" sz="1700" dirty="0" smtClean="0"/>
              <a:t>Documenttype generiek</a:t>
            </a:r>
          </a:p>
          <a:p>
            <a:pPr>
              <a:buFont typeface="Wingdings" pitchFamily="2" charset="2"/>
              <a:buChar char="§"/>
            </a:pPr>
            <a:endParaRPr lang="nl-NL" sz="2000" dirty="0" smtClean="0"/>
          </a:p>
          <a:p>
            <a:r>
              <a:rPr lang="nl-NL" sz="2000" dirty="0" smtClean="0"/>
              <a:t>Niet gehonoreerd</a:t>
            </a:r>
            <a:endParaRPr lang="nl-NL" sz="20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Status en vervolg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RGBZ 2.0: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In ontwikkeling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Nog aan te passen op o.a. ZTC</a:t>
            </a:r>
          </a:p>
          <a:p>
            <a:pPr lvl="1">
              <a:buFont typeface="Arial" pitchFamily="34" charset="0"/>
              <a:buChar char="•"/>
            </a:pPr>
            <a:r>
              <a:rPr lang="nl-NL" dirty="0" err="1" smtClean="0"/>
              <a:t>VerStUFfing</a:t>
            </a:r>
            <a:r>
              <a:rPr lang="nl-NL" dirty="0" smtClean="0"/>
              <a:t> nog te doen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Vaststelling afhankelijk van o.a. </a:t>
            </a:r>
            <a:r>
              <a:rPr lang="nl-NL" dirty="0" err="1" smtClean="0"/>
              <a:t>StUF</a:t>
            </a:r>
            <a:r>
              <a:rPr lang="nl-NL" dirty="0" smtClean="0"/>
              <a:t> en </a:t>
            </a:r>
            <a:r>
              <a:rPr lang="nl-NL" dirty="0" err="1" smtClean="0"/>
              <a:t>StUF-ZTC</a:t>
            </a:r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ZTC 2.0: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Gepubliceerd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Nog aan te passen op RGBZ</a:t>
            </a:r>
            <a:endParaRPr lang="nl-NL" dirty="0" smtClean="0"/>
          </a:p>
          <a:p>
            <a:pPr lvl="1">
              <a:buFont typeface="Arial" pitchFamily="34" charset="0"/>
              <a:buChar char="•"/>
            </a:pPr>
            <a:r>
              <a:rPr lang="nl-NL" dirty="0" err="1" smtClean="0"/>
              <a:t>VerStUFfing</a:t>
            </a:r>
            <a:r>
              <a:rPr lang="nl-NL" dirty="0" smtClean="0"/>
              <a:t> gaande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Vaststelling afhankelijk van o.a. </a:t>
            </a:r>
            <a:r>
              <a:rPr lang="nl-NL" dirty="0" err="1" smtClean="0"/>
              <a:t>StUF-RGBZ</a:t>
            </a:r>
            <a:r>
              <a:rPr lang="nl-NL" dirty="0" smtClean="0"/>
              <a:t> 2.0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Op </a:t>
            </a:r>
            <a:r>
              <a:rPr lang="nl-NL" dirty="0" smtClean="0"/>
              <a:t>welke termijn behoefte aan nieuwe </a:t>
            </a:r>
            <a:r>
              <a:rPr lang="nl-NL" dirty="0" err="1" smtClean="0"/>
              <a:t>StUF-modellen</a:t>
            </a:r>
            <a:r>
              <a:rPr lang="nl-NL" dirty="0" smtClean="0"/>
              <a:t>?</a:t>
            </a: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Afgeronde rechthoek 95"/>
          <p:cNvSpPr/>
          <p:nvPr/>
        </p:nvSpPr>
        <p:spPr bwMode="auto">
          <a:xfrm>
            <a:off x="827584" y="260648"/>
            <a:ext cx="7344816" cy="28803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 defTabSz="872690">
              <a:defRPr/>
            </a:pPr>
            <a:r>
              <a:rPr lang="nl-NL" sz="1000" b="1" dirty="0" smtClean="0">
                <a:solidFill>
                  <a:schemeClr val="tx1"/>
                </a:solidFill>
              </a:rPr>
              <a:t>ZAAK MET DEELZAKEN</a:t>
            </a:r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108" name="Afgeronde rechthoek 107"/>
          <p:cNvSpPr/>
          <p:nvPr/>
        </p:nvSpPr>
        <p:spPr bwMode="auto">
          <a:xfrm>
            <a:off x="1907704" y="2204864"/>
            <a:ext cx="4824536" cy="7200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defTabSz="872690">
              <a:defRPr/>
            </a:pPr>
            <a:r>
              <a:rPr lang="nl-NL" sz="1000" b="1" dirty="0" smtClean="0">
                <a:solidFill>
                  <a:schemeClr val="tx1"/>
                </a:solidFill>
              </a:rPr>
              <a:t>DEELZAAK</a:t>
            </a:r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105" name="Afgeronde rechthoek 104"/>
          <p:cNvSpPr/>
          <p:nvPr/>
        </p:nvSpPr>
        <p:spPr bwMode="auto">
          <a:xfrm>
            <a:off x="1907704" y="1340768"/>
            <a:ext cx="4824536" cy="7200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defTabSz="872690">
              <a:defRPr/>
            </a:pPr>
            <a:r>
              <a:rPr lang="nl-NL" sz="1000" b="1" dirty="0" smtClean="0">
                <a:solidFill>
                  <a:schemeClr val="tx1"/>
                </a:solidFill>
              </a:rPr>
              <a:t>DEELZAAK</a:t>
            </a:r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36" name="Stroomdiagram: Proces 35"/>
          <p:cNvSpPr/>
          <p:nvPr/>
        </p:nvSpPr>
        <p:spPr bwMode="auto">
          <a:xfrm>
            <a:off x="971600" y="692696"/>
            <a:ext cx="720045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  <p:sp>
        <p:nvSpPr>
          <p:cNvPr id="41" name="Stroomdiagram: Proces 40"/>
          <p:cNvSpPr/>
          <p:nvPr/>
        </p:nvSpPr>
        <p:spPr bwMode="auto">
          <a:xfrm>
            <a:off x="7236296" y="692696"/>
            <a:ext cx="720045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  <p:cxnSp>
        <p:nvCxnSpPr>
          <p:cNvPr id="72" name="Rechte verbindingslijn met pijl 71"/>
          <p:cNvCxnSpPr>
            <a:stCxn id="36" idx="3"/>
            <a:endCxn id="40" idx="1"/>
          </p:cNvCxnSpPr>
          <p:nvPr/>
        </p:nvCxnSpPr>
        <p:spPr bwMode="auto">
          <a:xfrm>
            <a:off x="1691645" y="847477"/>
            <a:ext cx="360075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Rechte verbindingslijn met pijl 73"/>
          <p:cNvCxnSpPr>
            <a:stCxn id="40" idx="3"/>
            <a:endCxn id="41" idx="1"/>
          </p:cNvCxnSpPr>
          <p:nvPr/>
        </p:nvCxnSpPr>
        <p:spPr bwMode="auto">
          <a:xfrm>
            <a:off x="6948264" y="847477"/>
            <a:ext cx="288032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met pijl 71"/>
          <p:cNvCxnSpPr>
            <a:endCxn id="40" idx="1"/>
          </p:cNvCxnSpPr>
          <p:nvPr/>
        </p:nvCxnSpPr>
        <p:spPr bwMode="auto">
          <a:xfrm flipV="1">
            <a:off x="1794318" y="847477"/>
            <a:ext cx="257402" cy="56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Stroomdiagram: Document 45"/>
          <p:cNvSpPr/>
          <p:nvPr/>
        </p:nvSpPr>
        <p:spPr bwMode="auto">
          <a:xfrm>
            <a:off x="220855" y="702000"/>
            <a:ext cx="287338" cy="287338"/>
          </a:xfrm>
          <a:prstGeom prst="flowChartDocumen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 defTabSz="1221913"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1000" b="1" dirty="0">
              <a:solidFill>
                <a:schemeClr val="tx1"/>
              </a:solidFill>
            </a:endParaRPr>
          </a:p>
        </p:txBody>
      </p:sp>
      <p:cxnSp>
        <p:nvCxnSpPr>
          <p:cNvPr id="48" name="Rechte verbindingslijn met pijl 47"/>
          <p:cNvCxnSpPr>
            <a:stCxn id="46" idx="3"/>
            <a:endCxn id="36" idx="1"/>
          </p:cNvCxnSpPr>
          <p:nvPr/>
        </p:nvCxnSpPr>
        <p:spPr>
          <a:xfrm>
            <a:off x="508193" y="845669"/>
            <a:ext cx="463407" cy="180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Stroomdiagram: Document 51"/>
          <p:cNvSpPr/>
          <p:nvPr/>
        </p:nvSpPr>
        <p:spPr bwMode="auto">
          <a:xfrm>
            <a:off x="8388424" y="702000"/>
            <a:ext cx="287338" cy="287338"/>
          </a:xfrm>
          <a:prstGeom prst="flowChartDocumen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 defTabSz="1221913"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1000" b="1" dirty="0">
              <a:solidFill>
                <a:schemeClr val="tx1"/>
              </a:solidFill>
            </a:endParaRPr>
          </a:p>
        </p:txBody>
      </p:sp>
      <p:cxnSp>
        <p:nvCxnSpPr>
          <p:cNvPr id="53" name="Rechte verbindingslijn met pijl 52"/>
          <p:cNvCxnSpPr>
            <a:stCxn id="41" idx="3"/>
            <a:endCxn id="52" idx="1"/>
          </p:cNvCxnSpPr>
          <p:nvPr/>
        </p:nvCxnSpPr>
        <p:spPr>
          <a:xfrm flipV="1">
            <a:off x="7956341" y="845669"/>
            <a:ext cx="432083" cy="180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Stroomdiagram: Proces 68"/>
          <p:cNvSpPr/>
          <p:nvPr/>
        </p:nvSpPr>
        <p:spPr bwMode="auto">
          <a:xfrm>
            <a:off x="2051720" y="1412776"/>
            <a:ext cx="720045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  <p:sp>
        <p:nvSpPr>
          <p:cNvPr id="70" name="Stroomdiagram: Proces 69"/>
          <p:cNvSpPr/>
          <p:nvPr/>
        </p:nvSpPr>
        <p:spPr bwMode="auto">
          <a:xfrm>
            <a:off x="2987824" y="1412776"/>
            <a:ext cx="720045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  <p:sp>
        <p:nvSpPr>
          <p:cNvPr id="71" name="Stroomdiagram: Proces 70"/>
          <p:cNvSpPr/>
          <p:nvPr/>
        </p:nvSpPr>
        <p:spPr bwMode="auto">
          <a:xfrm>
            <a:off x="3923928" y="1412776"/>
            <a:ext cx="720045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  <p:sp>
        <p:nvSpPr>
          <p:cNvPr id="75" name="Stroomdiagram: Proces 74"/>
          <p:cNvSpPr/>
          <p:nvPr/>
        </p:nvSpPr>
        <p:spPr bwMode="auto">
          <a:xfrm>
            <a:off x="4932040" y="1412776"/>
            <a:ext cx="720045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  <p:sp>
        <p:nvSpPr>
          <p:cNvPr id="76" name="Stroomdiagram: Proces 75"/>
          <p:cNvSpPr/>
          <p:nvPr/>
        </p:nvSpPr>
        <p:spPr bwMode="auto">
          <a:xfrm>
            <a:off x="5940152" y="1412776"/>
            <a:ext cx="720045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  <p:sp>
        <p:nvSpPr>
          <p:cNvPr id="89" name="Stroomdiagram: Proces 88"/>
          <p:cNvSpPr/>
          <p:nvPr/>
        </p:nvSpPr>
        <p:spPr bwMode="auto">
          <a:xfrm>
            <a:off x="2051720" y="2276872"/>
            <a:ext cx="720045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  <p:sp>
        <p:nvSpPr>
          <p:cNvPr id="90" name="Stroomdiagram: Proces 89"/>
          <p:cNvSpPr/>
          <p:nvPr/>
        </p:nvSpPr>
        <p:spPr bwMode="auto">
          <a:xfrm>
            <a:off x="2987824" y="2276872"/>
            <a:ext cx="720045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  <p:sp>
        <p:nvSpPr>
          <p:cNvPr id="91" name="Stroomdiagram: Proces 90"/>
          <p:cNvSpPr/>
          <p:nvPr/>
        </p:nvSpPr>
        <p:spPr bwMode="auto">
          <a:xfrm>
            <a:off x="3923928" y="2276872"/>
            <a:ext cx="720045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  <p:sp>
        <p:nvSpPr>
          <p:cNvPr id="92" name="Stroomdiagram: Proces 91"/>
          <p:cNvSpPr/>
          <p:nvPr/>
        </p:nvSpPr>
        <p:spPr bwMode="auto">
          <a:xfrm>
            <a:off x="4932040" y="2276872"/>
            <a:ext cx="720045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  <p:sp>
        <p:nvSpPr>
          <p:cNvPr id="93" name="Stroomdiagram: Proces 92"/>
          <p:cNvSpPr/>
          <p:nvPr/>
        </p:nvSpPr>
        <p:spPr bwMode="auto">
          <a:xfrm>
            <a:off x="5940152" y="2276872"/>
            <a:ext cx="720045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  <p:cxnSp>
        <p:nvCxnSpPr>
          <p:cNvPr id="95" name="Gebogen verbindingslijn 94"/>
          <p:cNvCxnSpPr>
            <a:stCxn id="36" idx="3"/>
            <a:endCxn id="69" idx="1"/>
          </p:cNvCxnSpPr>
          <p:nvPr/>
        </p:nvCxnSpPr>
        <p:spPr>
          <a:xfrm>
            <a:off x="1691645" y="847477"/>
            <a:ext cx="360075" cy="720080"/>
          </a:xfrm>
          <a:prstGeom prst="bentConnector3">
            <a:avLst>
              <a:gd name="adj1" fmla="val 2619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bogen verbindingslijn 97"/>
          <p:cNvCxnSpPr>
            <a:stCxn id="36" idx="3"/>
            <a:endCxn id="89" idx="1"/>
          </p:cNvCxnSpPr>
          <p:nvPr/>
        </p:nvCxnSpPr>
        <p:spPr>
          <a:xfrm>
            <a:off x="1691645" y="847477"/>
            <a:ext cx="360075" cy="1584176"/>
          </a:xfrm>
          <a:prstGeom prst="bentConnector3">
            <a:avLst>
              <a:gd name="adj1" fmla="val 26193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Vorm 99"/>
          <p:cNvCxnSpPr>
            <a:stCxn id="76" idx="3"/>
          </p:cNvCxnSpPr>
          <p:nvPr/>
        </p:nvCxnSpPr>
        <p:spPr>
          <a:xfrm flipV="1">
            <a:off x="6660197" y="980728"/>
            <a:ext cx="144051" cy="586829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Vorm 102"/>
          <p:cNvCxnSpPr>
            <a:stCxn id="93" idx="3"/>
          </p:cNvCxnSpPr>
          <p:nvPr/>
        </p:nvCxnSpPr>
        <p:spPr>
          <a:xfrm flipV="1">
            <a:off x="6660197" y="980728"/>
            <a:ext cx="216059" cy="1450925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Rechte verbindingslijn met pijl 115"/>
          <p:cNvCxnSpPr>
            <a:stCxn id="69" idx="3"/>
            <a:endCxn id="70" idx="1"/>
          </p:cNvCxnSpPr>
          <p:nvPr/>
        </p:nvCxnSpPr>
        <p:spPr>
          <a:xfrm>
            <a:off x="2771765" y="1567557"/>
            <a:ext cx="21605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Rechte verbindingslijn met pijl 117"/>
          <p:cNvCxnSpPr>
            <a:stCxn id="70" idx="3"/>
            <a:endCxn id="71" idx="1"/>
          </p:cNvCxnSpPr>
          <p:nvPr/>
        </p:nvCxnSpPr>
        <p:spPr>
          <a:xfrm>
            <a:off x="3707869" y="1567557"/>
            <a:ext cx="21605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Rechte verbindingslijn met pijl 119"/>
          <p:cNvCxnSpPr>
            <a:stCxn id="71" idx="3"/>
            <a:endCxn id="75" idx="1"/>
          </p:cNvCxnSpPr>
          <p:nvPr/>
        </p:nvCxnSpPr>
        <p:spPr>
          <a:xfrm>
            <a:off x="4643973" y="1567557"/>
            <a:ext cx="288067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Rechte verbindingslijn met pijl 121"/>
          <p:cNvCxnSpPr>
            <a:stCxn id="75" idx="3"/>
            <a:endCxn id="76" idx="1"/>
          </p:cNvCxnSpPr>
          <p:nvPr/>
        </p:nvCxnSpPr>
        <p:spPr>
          <a:xfrm>
            <a:off x="5652085" y="1567557"/>
            <a:ext cx="288067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Rechte verbindingslijn met pijl 123"/>
          <p:cNvCxnSpPr>
            <a:stCxn id="89" idx="3"/>
            <a:endCxn id="90" idx="1"/>
          </p:cNvCxnSpPr>
          <p:nvPr/>
        </p:nvCxnSpPr>
        <p:spPr>
          <a:xfrm>
            <a:off x="2771765" y="2431653"/>
            <a:ext cx="21605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Rechte verbindingslijn met pijl 125"/>
          <p:cNvCxnSpPr>
            <a:stCxn id="90" idx="3"/>
            <a:endCxn id="91" idx="1"/>
          </p:cNvCxnSpPr>
          <p:nvPr/>
        </p:nvCxnSpPr>
        <p:spPr>
          <a:xfrm>
            <a:off x="3707869" y="2431653"/>
            <a:ext cx="21605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Rechte verbindingslijn met pijl 127"/>
          <p:cNvCxnSpPr>
            <a:stCxn id="91" idx="3"/>
            <a:endCxn id="92" idx="1"/>
          </p:cNvCxnSpPr>
          <p:nvPr/>
        </p:nvCxnSpPr>
        <p:spPr>
          <a:xfrm>
            <a:off x="4643973" y="2431653"/>
            <a:ext cx="288067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Rechte verbindingslijn met pijl 129"/>
          <p:cNvCxnSpPr>
            <a:stCxn id="92" idx="3"/>
            <a:endCxn id="93" idx="1"/>
          </p:cNvCxnSpPr>
          <p:nvPr/>
        </p:nvCxnSpPr>
        <p:spPr>
          <a:xfrm>
            <a:off x="5652085" y="2431653"/>
            <a:ext cx="288067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Afgeronde rechthoek 130"/>
          <p:cNvSpPr/>
          <p:nvPr/>
        </p:nvSpPr>
        <p:spPr bwMode="auto">
          <a:xfrm>
            <a:off x="755576" y="3717032"/>
            <a:ext cx="7344816" cy="9361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 defTabSz="872690">
              <a:defRPr/>
            </a:pPr>
            <a:r>
              <a:rPr lang="nl-NL" sz="1000" b="1" dirty="0" smtClean="0">
                <a:solidFill>
                  <a:schemeClr val="tx1"/>
                </a:solidFill>
              </a:rPr>
              <a:t>ZAAK MET GERELATEERDE ZAKEN</a:t>
            </a:r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132" name="Afgeronde rechthoek 131"/>
          <p:cNvSpPr/>
          <p:nvPr/>
        </p:nvSpPr>
        <p:spPr bwMode="auto">
          <a:xfrm>
            <a:off x="1907704" y="5661248"/>
            <a:ext cx="4896544" cy="72008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defTabSz="872690">
              <a:defRPr/>
            </a:pPr>
            <a:r>
              <a:rPr lang="nl-NL" sz="1000" b="1" dirty="0" smtClean="0">
                <a:solidFill>
                  <a:schemeClr val="tx1"/>
                </a:solidFill>
              </a:rPr>
              <a:t>GERELATEERDE ZAAK</a:t>
            </a:r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134" name="Afgeronde rechthoek 133"/>
          <p:cNvSpPr/>
          <p:nvPr/>
        </p:nvSpPr>
        <p:spPr bwMode="auto">
          <a:xfrm>
            <a:off x="2843808" y="4797152"/>
            <a:ext cx="2952328" cy="72008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defTabSz="872690">
              <a:defRPr/>
            </a:pPr>
            <a:r>
              <a:rPr lang="nl-NL" sz="1000" b="1" dirty="0" smtClean="0">
                <a:solidFill>
                  <a:schemeClr val="tx1"/>
                </a:solidFill>
              </a:rPr>
              <a:t>GERELATEERDE ZAAK</a:t>
            </a:r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135" name="Stroomdiagram: Proces 134"/>
          <p:cNvSpPr/>
          <p:nvPr/>
        </p:nvSpPr>
        <p:spPr bwMode="auto">
          <a:xfrm>
            <a:off x="971600" y="4077072"/>
            <a:ext cx="720045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  <p:sp>
        <p:nvSpPr>
          <p:cNvPr id="137" name="Stroomdiagram: Proces 136"/>
          <p:cNvSpPr/>
          <p:nvPr/>
        </p:nvSpPr>
        <p:spPr bwMode="auto">
          <a:xfrm>
            <a:off x="7236296" y="4077072"/>
            <a:ext cx="720045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  <p:cxnSp>
        <p:nvCxnSpPr>
          <p:cNvPr id="138" name="Rechte verbindingslijn met pijl 137"/>
          <p:cNvCxnSpPr>
            <a:stCxn id="135" idx="3"/>
          </p:cNvCxnSpPr>
          <p:nvPr/>
        </p:nvCxnSpPr>
        <p:spPr bwMode="auto">
          <a:xfrm>
            <a:off x="1691645" y="4231853"/>
            <a:ext cx="360075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Rechte verbindingslijn met pijl 138"/>
          <p:cNvCxnSpPr>
            <a:endCxn id="137" idx="1"/>
          </p:cNvCxnSpPr>
          <p:nvPr/>
        </p:nvCxnSpPr>
        <p:spPr bwMode="auto">
          <a:xfrm>
            <a:off x="6948264" y="4231853"/>
            <a:ext cx="288032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Rechte verbindingslijn met pijl 71"/>
          <p:cNvCxnSpPr/>
          <p:nvPr/>
        </p:nvCxnSpPr>
        <p:spPr bwMode="auto">
          <a:xfrm flipV="1">
            <a:off x="1794318" y="4231853"/>
            <a:ext cx="257402" cy="56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Stroomdiagram: Document 140"/>
          <p:cNvSpPr/>
          <p:nvPr/>
        </p:nvSpPr>
        <p:spPr bwMode="auto">
          <a:xfrm>
            <a:off x="220855" y="4086376"/>
            <a:ext cx="287338" cy="287338"/>
          </a:xfrm>
          <a:prstGeom prst="flowChartDocumen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 defTabSz="1221913"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1000" b="1" dirty="0">
              <a:solidFill>
                <a:schemeClr val="tx1"/>
              </a:solidFill>
            </a:endParaRPr>
          </a:p>
        </p:txBody>
      </p:sp>
      <p:cxnSp>
        <p:nvCxnSpPr>
          <p:cNvPr id="142" name="Rechte verbindingslijn met pijl 141"/>
          <p:cNvCxnSpPr>
            <a:stCxn id="141" idx="3"/>
            <a:endCxn id="135" idx="1"/>
          </p:cNvCxnSpPr>
          <p:nvPr/>
        </p:nvCxnSpPr>
        <p:spPr>
          <a:xfrm>
            <a:off x="508193" y="4230045"/>
            <a:ext cx="463407" cy="180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Stroomdiagram: Document 143"/>
          <p:cNvSpPr/>
          <p:nvPr/>
        </p:nvSpPr>
        <p:spPr bwMode="auto">
          <a:xfrm>
            <a:off x="8388424" y="4086376"/>
            <a:ext cx="287338" cy="287338"/>
          </a:xfrm>
          <a:prstGeom prst="flowChartDocumen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 defTabSz="1221913"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1000" b="1" dirty="0">
              <a:solidFill>
                <a:schemeClr val="tx1"/>
              </a:solidFill>
            </a:endParaRPr>
          </a:p>
        </p:txBody>
      </p:sp>
      <p:cxnSp>
        <p:nvCxnSpPr>
          <p:cNvPr id="145" name="Rechte verbindingslijn met pijl 144"/>
          <p:cNvCxnSpPr>
            <a:stCxn id="137" idx="3"/>
            <a:endCxn id="144" idx="1"/>
          </p:cNvCxnSpPr>
          <p:nvPr/>
        </p:nvCxnSpPr>
        <p:spPr>
          <a:xfrm flipV="1">
            <a:off x="7956341" y="4230045"/>
            <a:ext cx="432083" cy="180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Stroomdiagram: Proces 146"/>
          <p:cNvSpPr/>
          <p:nvPr/>
        </p:nvSpPr>
        <p:spPr bwMode="auto">
          <a:xfrm>
            <a:off x="2987824" y="4869160"/>
            <a:ext cx="720045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  <p:sp>
        <p:nvSpPr>
          <p:cNvPr id="148" name="Stroomdiagram: Proces 147"/>
          <p:cNvSpPr/>
          <p:nvPr/>
        </p:nvSpPr>
        <p:spPr bwMode="auto">
          <a:xfrm>
            <a:off x="3923928" y="4869160"/>
            <a:ext cx="720045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  <p:sp>
        <p:nvSpPr>
          <p:cNvPr id="149" name="Stroomdiagram: Proces 148"/>
          <p:cNvSpPr/>
          <p:nvPr/>
        </p:nvSpPr>
        <p:spPr bwMode="auto">
          <a:xfrm>
            <a:off x="4932040" y="4869160"/>
            <a:ext cx="720045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  <p:sp>
        <p:nvSpPr>
          <p:cNvPr id="151" name="Stroomdiagram: Proces 150"/>
          <p:cNvSpPr/>
          <p:nvPr/>
        </p:nvSpPr>
        <p:spPr bwMode="auto">
          <a:xfrm>
            <a:off x="2051720" y="5733256"/>
            <a:ext cx="720045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  <p:sp>
        <p:nvSpPr>
          <p:cNvPr id="152" name="Stroomdiagram: Proces 151"/>
          <p:cNvSpPr/>
          <p:nvPr/>
        </p:nvSpPr>
        <p:spPr bwMode="auto">
          <a:xfrm>
            <a:off x="2987824" y="5733256"/>
            <a:ext cx="720045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  <p:sp>
        <p:nvSpPr>
          <p:cNvPr id="153" name="Stroomdiagram: Proces 152"/>
          <p:cNvSpPr/>
          <p:nvPr/>
        </p:nvSpPr>
        <p:spPr bwMode="auto">
          <a:xfrm>
            <a:off x="3923928" y="5733256"/>
            <a:ext cx="720045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  <p:sp>
        <p:nvSpPr>
          <p:cNvPr id="154" name="Stroomdiagram: Proces 153"/>
          <p:cNvSpPr/>
          <p:nvPr/>
        </p:nvSpPr>
        <p:spPr bwMode="auto">
          <a:xfrm>
            <a:off x="4932040" y="5733256"/>
            <a:ext cx="720045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  <p:sp>
        <p:nvSpPr>
          <p:cNvPr id="155" name="Stroomdiagram: Proces 154"/>
          <p:cNvSpPr/>
          <p:nvPr/>
        </p:nvSpPr>
        <p:spPr bwMode="auto">
          <a:xfrm>
            <a:off x="5940152" y="5733256"/>
            <a:ext cx="720045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  <p:cxnSp>
        <p:nvCxnSpPr>
          <p:cNvPr id="161" name="Rechte verbindingslijn met pijl 160"/>
          <p:cNvCxnSpPr>
            <a:stCxn id="147" idx="3"/>
            <a:endCxn id="148" idx="1"/>
          </p:cNvCxnSpPr>
          <p:nvPr/>
        </p:nvCxnSpPr>
        <p:spPr>
          <a:xfrm>
            <a:off x="3707869" y="5023941"/>
            <a:ext cx="21605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Rechte verbindingslijn met pijl 161"/>
          <p:cNvCxnSpPr>
            <a:stCxn id="148" idx="3"/>
            <a:endCxn id="149" idx="1"/>
          </p:cNvCxnSpPr>
          <p:nvPr/>
        </p:nvCxnSpPr>
        <p:spPr>
          <a:xfrm>
            <a:off x="4643973" y="5023941"/>
            <a:ext cx="288067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Rechte verbindingslijn met pijl 163"/>
          <p:cNvCxnSpPr>
            <a:stCxn id="151" idx="3"/>
            <a:endCxn id="152" idx="1"/>
          </p:cNvCxnSpPr>
          <p:nvPr/>
        </p:nvCxnSpPr>
        <p:spPr>
          <a:xfrm>
            <a:off x="2771765" y="5888037"/>
            <a:ext cx="21605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Rechte verbindingslijn met pijl 164"/>
          <p:cNvCxnSpPr>
            <a:stCxn id="152" idx="3"/>
            <a:endCxn id="153" idx="1"/>
          </p:cNvCxnSpPr>
          <p:nvPr/>
        </p:nvCxnSpPr>
        <p:spPr>
          <a:xfrm>
            <a:off x="3707869" y="5888037"/>
            <a:ext cx="21605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Rechte verbindingslijn met pijl 165"/>
          <p:cNvCxnSpPr>
            <a:stCxn id="153" idx="3"/>
            <a:endCxn id="154" idx="1"/>
          </p:cNvCxnSpPr>
          <p:nvPr/>
        </p:nvCxnSpPr>
        <p:spPr>
          <a:xfrm>
            <a:off x="4643973" y="5888037"/>
            <a:ext cx="288067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Rechte verbindingslijn met pijl 166"/>
          <p:cNvCxnSpPr>
            <a:stCxn id="154" idx="3"/>
            <a:endCxn id="155" idx="1"/>
          </p:cNvCxnSpPr>
          <p:nvPr/>
        </p:nvCxnSpPr>
        <p:spPr>
          <a:xfrm>
            <a:off x="5652085" y="5888037"/>
            <a:ext cx="288067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Stroomdiagram: Proces 167"/>
          <p:cNvSpPr/>
          <p:nvPr/>
        </p:nvSpPr>
        <p:spPr bwMode="auto">
          <a:xfrm>
            <a:off x="2051720" y="4077072"/>
            <a:ext cx="720045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  <p:sp>
        <p:nvSpPr>
          <p:cNvPr id="172" name="Stroomdiagram: Proces 171"/>
          <p:cNvSpPr/>
          <p:nvPr/>
        </p:nvSpPr>
        <p:spPr bwMode="auto">
          <a:xfrm>
            <a:off x="6300192" y="4077072"/>
            <a:ext cx="720045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  <p:cxnSp>
        <p:nvCxnSpPr>
          <p:cNvPr id="173" name="Rechte verbindingslijn met pijl 172"/>
          <p:cNvCxnSpPr>
            <a:stCxn id="168" idx="3"/>
            <a:endCxn id="169" idx="1"/>
          </p:cNvCxnSpPr>
          <p:nvPr/>
        </p:nvCxnSpPr>
        <p:spPr>
          <a:xfrm>
            <a:off x="2771765" y="4231853"/>
            <a:ext cx="21605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Rechte verbindingslijn met pijl 173"/>
          <p:cNvCxnSpPr>
            <a:stCxn id="169" idx="3"/>
            <a:endCxn id="170" idx="1"/>
          </p:cNvCxnSpPr>
          <p:nvPr/>
        </p:nvCxnSpPr>
        <p:spPr>
          <a:xfrm>
            <a:off x="3707869" y="4231853"/>
            <a:ext cx="21605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Rechte verbindingslijn met pijl 174"/>
          <p:cNvCxnSpPr>
            <a:stCxn id="170" idx="3"/>
            <a:endCxn id="171" idx="1"/>
          </p:cNvCxnSpPr>
          <p:nvPr/>
        </p:nvCxnSpPr>
        <p:spPr>
          <a:xfrm>
            <a:off x="5004048" y="4231853"/>
            <a:ext cx="216024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Rechte verbindingslijn met pijl 175"/>
          <p:cNvCxnSpPr>
            <a:stCxn id="171" idx="3"/>
            <a:endCxn id="172" idx="1"/>
          </p:cNvCxnSpPr>
          <p:nvPr/>
        </p:nvCxnSpPr>
        <p:spPr>
          <a:xfrm>
            <a:off x="6084168" y="4231853"/>
            <a:ext cx="216024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Gebogen verbindingslijn 177"/>
          <p:cNvCxnSpPr>
            <a:endCxn id="151" idx="1"/>
          </p:cNvCxnSpPr>
          <p:nvPr/>
        </p:nvCxnSpPr>
        <p:spPr>
          <a:xfrm rot="5400000">
            <a:off x="1866319" y="4694523"/>
            <a:ext cx="1378915" cy="1008112"/>
          </a:xfrm>
          <a:prstGeom prst="bentConnector4">
            <a:avLst>
              <a:gd name="adj1" fmla="val -166"/>
              <a:gd name="adj2" fmla="val 122676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Gebogen verbindingslijn 180"/>
          <p:cNvCxnSpPr>
            <a:endCxn id="147" idx="1"/>
          </p:cNvCxnSpPr>
          <p:nvPr/>
        </p:nvCxnSpPr>
        <p:spPr>
          <a:xfrm rot="10800000" flipV="1">
            <a:off x="2987824" y="4581127"/>
            <a:ext cx="1080120" cy="442813"/>
          </a:xfrm>
          <a:prstGeom prst="bentConnector3">
            <a:avLst>
              <a:gd name="adj1" fmla="val 12116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Gebogen verbindingslijn 183"/>
          <p:cNvCxnSpPr>
            <a:endCxn id="155" idx="3"/>
          </p:cNvCxnSpPr>
          <p:nvPr/>
        </p:nvCxnSpPr>
        <p:spPr>
          <a:xfrm rot="16200000" flipH="1">
            <a:off x="5646720" y="4874559"/>
            <a:ext cx="1378917" cy="648037"/>
          </a:xfrm>
          <a:prstGeom prst="bentConnector4">
            <a:avLst>
              <a:gd name="adj1" fmla="val -511"/>
              <a:gd name="adj2" fmla="val 135276"/>
            </a:avLst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Gebogen verbindingslijn 190"/>
          <p:cNvCxnSpPr>
            <a:endCxn id="149" idx="3"/>
          </p:cNvCxnSpPr>
          <p:nvPr/>
        </p:nvCxnSpPr>
        <p:spPr>
          <a:xfrm>
            <a:off x="4932040" y="4581128"/>
            <a:ext cx="720045" cy="442813"/>
          </a:xfrm>
          <a:prstGeom prst="bentConnector3">
            <a:avLst>
              <a:gd name="adj1" fmla="val 131748"/>
            </a:avLst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Rechte verbindingslijn 193"/>
          <p:cNvCxnSpPr/>
          <p:nvPr/>
        </p:nvCxnSpPr>
        <p:spPr>
          <a:xfrm flipV="1">
            <a:off x="3059832" y="4365104"/>
            <a:ext cx="0" cy="144016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Rechte verbindingslijn 195"/>
          <p:cNvCxnSpPr/>
          <p:nvPr/>
        </p:nvCxnSpPr>
        <p:spPr>
          <a:xfrm flipV="1">
            <a:off x="4067944" y="4365104"/>
            <a:ext cx="0" cy="216024"/>
          </a:xfrm>
          <a:prstGeom prst="line">
            <a:avLst/>
          </a:prstGeom>
          <a:ln w="127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Rechte verbindingslijn 197"/>
          <p:cNvCxnSpPr/>
          <p:nvPr/>
        </p:nvCxnSpPr>
        <p:spPr>
          <a:xfrm flipV="1">
            <a:off x="6012160" y="4365104"/>
            <a:ext cx="0" cy="144016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Rechte verbindingslijn 199"/>
          <p:cNvCxnSpPr/>
          <p:nvPr/>
        </p:nvCxnSpPr>
        <p:spPr>
          <a:xfrm flipV="1">
            <a:off x="4932040" y="4365104"/>
            <a:ext cx="0" cy="216024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Stroomdiagram: Proces 169"/>
          <p:cNvSpPr/>
          <p:nvPr/>
        </p:nvSpPr>
        <p:spPr bwMode="auto">
          <a:xfrm>
            <a:off x="3923928" y="4077072"/>
            <a:ext cx="1080120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  <p:sp>
        <p:nvSpPr>
          <p:cNvPr id="171" name="Stroomdiagram: Proces 170"/>
          <p:cNvSpPr/>
          <p:nvPr/>
        </p:nvSpPr>
        <p:spPr bwMode="auto">
          <a:xfrm>
            <a:off x="5220072" y="4077072"/>
            <a:ext cx="864096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  <p:sp>
        <p:nvSpPr>
          <p:cNvPr id="169" name="Stroomdiagram: Proces 168"/>
          <p:cNvSpPr/>
          <p:nvPr/>
        </p:nvSpPr>
        <p:spPr bwMode="auto">
          <a:xfrm>
            <a:off x="2987824" y="4077072"/>
            <a:ext cx="720045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  <p:sp>
        <p:nvSpPr>
          <p:cNvPr id="40" name="Stroomdiagram: Proces 39"/>
          <p:cNvSpPr/>
          <p:nvPr/>
        </p:nvSpPr>
        <p:spPr bwMode="auto">
          <a:xfrm>
            <a:off x="2051720" y="692696"/>
            <a:ext cx="4896544" cy="309562"/>
          </a:xfrm>
          <a:prstGeom prst="flowChart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872690">
              <a:defRPr/>
            </a:pPr>
            <a:endParaRPr lang="nl-NL" sz="7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6021288"/>
            <a:ext cx="8013576" cy="346050"/>
          </a:xfrm>
        </p:spPr>
        <p:txBody>
          <a:bodyPr>
            <a:normAutofit/>
          </a:bodyPr>
          <a:lstStyle/>
          <a:p>
            <a:r>
              <a:rPr lang="nl-NL" sz="2000" i="1" dirty="0" smtClean="0">
                <a:solidFill>
                  <a:srgbClr val="0070C0"/>
                </a:solidFill>
              </a:rPr>
              <a:t>Informatiemodellen en hun positionering</a:t>
            </a:r>
            <a:endParaRPr lang="nl-NL" sz="2000" i="1" dirty="0">
              <a:solidFill>
                <a:srgbClr val="0070C0"/>
              </a:solidFill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827584" y="4293096"/>
            <a:ext cx="6264696" cy="13681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nl-NL" sz="1600" dirty="0" smtClean="0">
                <a:solidFill>
                  <a:srgbClr val="0070C0"/>
                </a:solidFill>
              </a:rPr>
              <a:t>INFORMATIEMODEL STELSEL VAN BASISREGISTRATIES</a:t>
            </a:r>
            <a:endParaRPr lang="nl-NL" sz="1600" dirty="0">
              <a:solidFill>
                <a:srgbClr val="0070C0"/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 rot="16200000">
            <a:off x="-535414" y="4866822"/>
            <a:ext cx="1440160" cy="292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solidFill>
                  <a:srgbClr val="0070C0"/>
                </a:solidFill>
              </a:rPr>
              <a:t>--LANDELIJK--</a:t>
            </a:r>
            <a:endParaRPr lang="nl-NL" sz="1400" dirty="0">
              <a:solidFill>
                <a:srgbClr val="0070C0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971600" y="4725144"/>
            <a:ext cx="792088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smtClean="0">
                <a:solidFill>
                  <a:srgbClr val="0070C0"/>
                </a:solidFill>
              </a:rPr>
              <a:t>BAG</a:t>
            </a:r>
            <a:endParaRPr lang="nl-NL" sz="1600" dirty="0">
              <a:solidFill>
                <a:srgbClr val="0070C0"/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1835696" y="4725144"/>
            <a:ext cx="792088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smtClean="0">
                <a:solidFill>
                  <a:srgbClr val="0070C0"/>
                </a:solidFill>
              </a:rPr>
              <a:t>BR-WOZ</a:t>
            </a:r>
            <a:endParaRPr lang="nl-NL" sz="1600" dirty="0">
              <a:solidFill>
                <a:srgbClr val="0070C0"/>
              </a:solidFill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3563888" y="4725144"/>
            <a:ext cx="792088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smtClean="0">
                <a:solidFill>
                  <a:srgbClr val="0070C0"/>
                </a:solidFill>
              </a:rPr>
              <a:t>BRK</a:t>
            </a:r>
            <a:endParaRPr lang="nl-NL" sz="1600" dirty="0">
              <a:solidFill>
                <a:srgbClr val="0070C0"/>
              </a:solidFill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5292080" y="4725144"/>
            <a:ext cx="792088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smtClean="0">
                <a:solidFill>
                  <a:srgbClr val="0070C0"/>
                </a:solidFill>
              </a:rPr>
              <a:t>BLAU</a:t>
            </a:r>
            <a:endParaRPr lang="nl-NL" sz="1600" dirty="0">
              <a:solidFill>
                <a:srgbClr val="0070C0"/>
              </a:solidFill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2699792" y="4725144"/>
            <a:ext cx="792088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smtClean="0">
                <a:solidFill>
                  <a:srgbClr val="0070C0"/>
                </a:solidFill>
              </a:rPr>
              <a:t>NHR</a:t>
            </a:r>
            <a:endParaRPr lang="nl-NL" sz="1600" dirty="0">
              <a:solidFill>
                <a:srgbClr val="0070C0"/>
              </a:solidFill>
            </a:endParaRPr>
          </a:p>
        </p:txBody>
      </p:sp>
      <p:sp>
        <p:nvSpPr>
          <p:cNvPr id="13" name="Rechthoek 12"/>
          <p:cNvSpPr/>
          <p:nvPr/>
        </p:nvSpPr>
        <p:spPr>
          <a:xfrm>
            <a:off x="4427984" y="4725144"/>
            <a:ext cx="792088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smtClean="0">
                <a:solidFill>
                  <a:srgbClr val="0070C0"/>
                </a:solidFill>
              </a:rPr>
              <a:t>BRP</a:t>
            </a:r>
            <a:endParaRPr lang="nl-NL" sz="1600" dirty="0">
              <a:solidFill>
                <a:srgbClr val="0070C0"/>
              </a:solidFill>
            </a:endParaRPr>
          </a:p>
        </p:txBody>
      </p:sp>
      <p:sp>
        <p:nvSpPr>
          <p:cNvPr id="15" name="Tekstvak 14"/>
          <p:cNvSpPr txBox="1"/>
          <p:nvPr/>
        </p:nvSpPr>
        <p:spPr>
          <a:xfrm rot="16200000">
            <a:off x="-1507522" y="2094513"/>
            <a:ext cx="3384376" cy="292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solidFill>
                  <a:srgbClr val="0070C0"/>
                </a:solidFill>
              </a:rPr>
              <a:t>--------------SECTORAAL--------------</a:t>
            </a:r>
            <a:endParaRPr lang="nl-NL" sz="1400" dirty="0">
              <a:solidFill>
                <a:srgbClr val="0070C0"/>
              </a:solidFill>
            </a:endParaRPr>
          </a:p>
        </p:txBody>
      </p:sp>
      <p:sp>
        <p:nvSpPr>
          <p:cNvPr id="19" name="Rechthoek 18"/>
          <p:cNvSpPr/>
          <p:nvPr/>
        </p:nvSpPr>
        <p:spPr>
          <a:xfrm>
            <a:off x="7740352" y="4293096"/>
            <a:ext cx="1080120" cy="13681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 smtClean="0">
                <a:solidFill>
                  <a:srgbClr val="0070C0"/>
                </a:solidFill>
              </a:rPr>
              <a:t>RGBZ</a:t>
            </a:r>
            <a:endParaRPr lang="nl-NL" sz="2000" b="1" dirty="0">
              <a:solidFill>
                <a:srgbClr val="0070C0"/>
              </a:solidFill>
            </a:endParaRPr>
          </a:p>
        </p:txBody>
      </p:sp>
      <p:sp>
        <p:nvSpPr>
          <p:cNvPr id="23" name="Rechthoek 22"/>
          <p:cNvSpPr/>
          <p:nvPr/>
        </p:nvSpPr>
        <p:spPr>
          <a:xfrm>
            <a:off x="3131840" y="692696"/>
            <a:ext cx="1008112" cy="32403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WOZ-</a:t>
            </a:r>
            <a:br>
              <a:rPr lang="nl-NL" dirty="0" smtClean="0">
                <a:solidFill>
                  <a:srgbClr val="0070C0"/>
                </a:solidFill>
              </a:rPr>
            </a:br>
            <a:r>
              <a:rPr lang="nl-NL" dirty="0" smtClean="0">
                <a:solidFill>
                  <a:srgbClr val="0070C0"/>
                </a:solidFill>
              </a:rPr>
              <a:t>KETEN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25" name="Rechthoek 24"/>
          <p:cNvSpPr/>
          <p:nvPr/>
        </p:nvSpPr>
        <p:spPr>
          <a:xfrm>
            <a:off x="3203848" y="1340768"/>
            <a:ext cx="864096" cy="24482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tIns="36000" rIns="36000" bIns="36000" rtlCol="0" anchor="ctr"/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WOZ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26" name="Rechthoek 25"/>
          <p:cNvSpPr/>
          <p:nvPr/>
        </p:nvSpPr>
        <p:spPr>
          <a:xfrm>
            <a:off x="4283968" y="692696"/>
            <a:ext cx="1008112" cy="32403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WABO-</a:t>
            </a:r>
            <a:br>
              <a:rPr lang="nl-NL" dirty="0" smtClean="0">
                <a:solidFill>
                  <a:srgbClr val="0070C0"/>
                </a:solidFill>
              </a:rPr>
            </a:br>
            <a:r>
              <a:rPr lang="nl-NL" dirty="0" smtClean="0">
                <a:solidFill>
                  <a:srgbClr val="0070C0"/>
                </a:solidFill>
              </a:rPr>
              <a:t>KETEN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27" name="Rechthoek 26"/>
          <p:cNvSpPr/>
          <p:nvPr/>
        </p:nvSpPr>
        <p:spPr>
          <a:xfrm>
            <a:off x="4355976" y="1340768"/>
            <a:ext cx="864096" cy="24482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tIns="36000" rIns="36000" bIns="36000" rtlCol="0" anchor="ctr"/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OMGEVINGS-VERGUNNING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28" name="Rechthoek 27"/>
          <p:cNvSpPr/>
          <p:nvPr/>
        </p:nvSpPr>
        <p:spPr>
          <a:xfrm>
            <a:off x="5436096" y="692696"/>
            <a:ext cx="1008112" cy="32403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WKPB-KETEN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29" name="Rechthoek 28"/>
          <p:cNvSpPr/>
          <p:nvPr/>
        </p:nvSpPr>
        <p:spPr>
          <a:xfrm>
            <a:off x="5508104" y="1340768"/>
            <a:ext cx="864096" cy="24482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tIns="36000" rIns="36000" bIns="36000" rtlCol="0" anchor="ctr"/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WKPB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0" name="Rechthoek 29"/>
          <p:cNvSpPr/>
          <p:nvPr/>
        </p:nvSpPr>
        <p:spPr>
          <a:xfrm>
            <a:off x="6588224" y="692696"/>
            <a:ext cx="1008112" cy="32403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nl-NL" dirty="0" err="1" smtClean="0">
                <a:solidFill>
                  <a:srgbClr val="0070C0"/>
                </a:solidFill>
              </a:rPr>
              <a:t>Suwi-KETEN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1" name="Rechthoek 30"/>
          <p:cNvSpPr/>
          <p:nvPr/>
        </p:nvSpPr>
        <p:spPr>
          <a:xfrm>
            <a:off x="6660232" y="1340768"/>
            <a:ext cx="864096" cy="24482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tIns="36000" rIns="36000" bIns="36000" rtlCol="0" anchor="ctr"/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SGR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2" name="Tekstvak 31"/>
          <p:cNvSpPr txBox="1"/>
          <p:nvPr/>
        </p:nvSpPr>
        <p:spPr>
          <a:xfrm rot="16200000">
            <a:off x="236709" y="4811963"/>
            <a:ext cx="54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0070C0"/>
                </a:solidFill>
              </a:rPr>
              <a:t>h</a:t>
            </a:r>
            <a:r>
              <a:rPr lang="nl-NL" dirty="0" smtClean="0">
                <a:solidFill>
                  <a:srgbClr val="0070C0"/>
                </a:solidFill>
              </a:rPr>
              <a:t>or.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3" name="Tekstvak 32"/>
          <p:cNvSpPr txBox="1"/>
          <p:nvPr/>
        </p:nvSpPr>
        <p:spPr>
          <a:xfrm rot="16200000">
            <a:off x="17194" y="1863126"/>
            <a:ext cx="982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0070C0"/>
                </a:solidFill>
              </a:rPr>
              <a:t>verticaal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4" name="Tekstvak 33"/>
          <p:cNvSpPr txBox="1"/>
          <p:nvPr/>
        </p:nvSpPr>
        <p:spPr>
          <a:xfrm rot="16200000">
            <a:off x="236709" y="3299795"/>
            <a:ext cx="54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0070C0"/>
                </a:solidFill>
              </a:rPr>
              <a:t>h</a:t>
            </a:r>
            <a:r>
              <a:rPr lang="nl-NL" dirty="0" smtClean="0">
                <a:solidFill>
                  <a:srgbClr val="0070C0"/>
                </a:solidFill>
              </a:rPr>
              <a:t>or.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5" name="Rechthoek 34"/>
          <p:cNvSpPr/>
          <p:nvPr/>
        </p:nvSpPr>
        <p:spPr>
          <a:xfrm>
            <a:off x="6156176" y="4725144"/>
            <a:ext cx="792088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err="1" smtClean="0">
                <a:solidFill>
                  <a:srgbClr val="0070C0"/>
                </a:solidFill>
              </a:rPr>
              <a:t>Bxx</a:t>
            </a:r>
            <a:endParaRPr lang="nl-NL" sz="1600" dirty="0">
              <a:solidFill>
                <a:srgbClr val="0070C0"/>
              </a:solidFill>
            </a:endParaRPr>
          </a:p>
        </p:txBody>
      </p:sp>
      <p:sp>
        <p:nvSpPr>
          <p:cNvPr id="37" name="Rechthoek 36"/>
          <p:cNvSpPr/>
          <p:nvPr/>
        </p:nvSpPr>
        <p:spPr>
          <a:xfrm>
            <a:off x="971600" y="1340768"/>
            <a:ext cx="576064" cy="1944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tIns="36000" rIns="36000" bIns="36000" rtlCol="0" anchor="ctr"/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E-FORMULIEREN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8" name="Rechthoek 37"/>
          <p:cNvSpPr/>
          <p:nvPr/>
        </p:nvSpPr>
        <p:spPr>
          <a:xfrm>
            <a:off x="827584" y="692696"/>
            <a:ext cx="2160240" cy="32403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GEMEENTE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41" name="Rechthoek 40"/>
          <p:cNvSpPr/>
          <p:nvPr/>
        </p:nvSpPr>
        <p:spPr>
          <a:xfrm>
            <a:off x="1619672" y="1340768"/>
            <a:ext cx="576064" cy="1944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tIns="36000" rIns="36000" bIns="36000" rtlCol="0" anchor="ctr"/>
          <a:lstStyle/>
          <a:p>
            <a:pPr algn="ctr"/>
            <a:r>
              <a:rPr lang="nl-NL" dirty="0" err="1" smtClean="0">
                <a:solidFill>
                  <a:srgbClr val="0070C0"/>
                </a:solidFill>
              </a:rPr>
              <a:t>xxx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45" name="Rechthoek 44"/>
          <p:cNvSpPr/>
          <p:nvPr/>
        </p:nvSpPr>
        <p:spPr>
          <a:xfrm>
            <a:off x="2267744" y="1340768"/>
            <a:ext cx="576064" cy="1944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tIns="36000" rIns="36000" bIns="36000" rtlCol="0" anchor="ctr"/>
          <a:lstStyle/>
          <a:p>
            <a:pPr algn="ctr"/>
            <a:r>
              <a:rPr lang="nl-NL" dirty="0" err="1" smtClean="0">
                <a:solidFill>
                  <a:srgbClr val="0070C0"/>
                </a:solidFill>
              </a:rPr>
              <a:t>yyy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6" name="Rechthoek 35"/>
          <p:cNvSpPr/>
          <p:nvPr/>
        </p:nvSpPr>
        <p:spPr>
          <a:xfrm>
            <a:off x="7164288" y="4293096"/>
            <a:ext cx="504056" cy="13681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tIns="36000" rIns="36000" bIns="36000" rtlCol="0" anchor="ctr"/>
          <a:lstStyle/>
          <a:p>
            <a:pPr algn="ctr"/>
            <a:r>
              <a:rPr lang="nl-NL" dirty="0" smtClean="0">
                <a:solidFill>
                  <a:srgbClr val="0070C0"/>
                </a:solidFill>
              </a:rPr>
              <a:t>NEN3610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18" name="Rechthoek 17"/>
          <p:cNvSpPr/>
          <p:nvPr/>
        </p:nvSpPr>
        <p:spPr>
          <a:xfrm>
            <a:off x="971600" y="3356992"/>
            <a:ext cx="1872208" cy="432048"/>
          </a:xfrm>
          <a:prstGeom prst="rect">
            <a:avLst/>
          </a:prstGeom>
          <a:solidFill>
            <a:schemeClr val="accent1">
              <a:lumMod val="20000"/>
              <a:lumOff val="80000"/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 smtClean="0">
                <a:solidFill>
                  <a:srgbClr val="0070C0"/>
                </a:solidFill>
              </a:rPr>
              <a:t>RSGB</a:t>
            </a:r>
            <a:endParaRPr lang="nl-NL" sz="2000" b="1" dirty="0">
              <a:solidFill>
                <a:srgbClr val="0070C0"/>
              </a:solidFill>
            </a:endParaRPr>
          </a:p>
        </p:txBody>
      </p:sp>
      <p:cxnSp>
        <p:nvCxnSpPr>
          <p:cNvPr id="40" name="Rechte verbindingslijn 39"/>
          <p:cNvCxnSpPr/>
          <p:nvPr/>
        </p:nvCxnSpPr>
        <p:spPr>
          <a:xfrm>
            <a:off x="827584" y="4077072"/>
            <a:ext cx="7992888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hthoek 41"/>
          <p:cNvSpPr/>
          <p:nvPr/>
        </p:nvSpPr>
        <p:spPr>
          <a:xfrm>
            <a:off x="7740352" y="692696"/>
            <a:ext cx="1008112" cy="32403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nl-NL" dirty="0" err="1" smtClean="0">
                <a:solidFill>
                  <a:srgbClr val="0070C0"/>
                </a:solidFill>
              </a:rPr>
              <a:t>Xxx-KETEN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43" name="Rechthoek 42"/>
          <p:cNvSpPr/>
          <p:nvPr/>
        </p:nvSpPr>
        <p:spPr>
          <a:xfrm>
            <a:off x="7812360" y="1340768"/>
            <a:ext cx="864096" cy="24482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36000" tIns="36000" rIns="36000" bIns="36000" rtlCol="0" anchor="ctr"/>
          <a:lstStyle/>
          <a:p>
            <a:pPr algn="ctr"/>
            <a:r>
              <a:rPr lang="nl-NL" dirty="0" err="1" smtClean="0">
                <a:solidFill>
                  <a:srgbClr val="0070C0"/>
                </a:solidFill>
              </a:rPr>
              <a:t>xxx</a:t>
            </a:r>
            <a:endParaRPr lang="nl-NL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Zaak, deelzaak en gerelateerde zaak</a:t>
            </a:r>
            <a:endParaRPr lang="nl-NL" sz="3200" dirty="0"/>
          </a:p>
        </p:txBody>
      </p:sp>
      <p:sp>
        <p:nvSpPr>
          <p:cNvPr id="4" name="Rechthoek 3"/>
          <p:cNvSpPr>
            <a:spLocks noChangeArrowheads="1"/>
          </p:cNvSpPr>
          <p:nvPr/>
        </p:nvSpPr>
        <p:spPr bwMode="auto">
          <a:xfrm rot="-5400000">
            <a:off x="3870425" y="2079649"/>
            <a:ext cx="1214438" cy="4995863"/>
          </a:xfrm>
          <a:prstGeom prst="rect">
            <a:avLst/>
          </a:prstGeom>
          <a:solidFill>
            <a:srgbClr val="FFFF66"/>
          </a:solidFill>
          <a:ln w="9525" algn="ctr">
            <a:solidFill>
              <a:srgbClr val="98B95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vert="eaVert" lIns="91429" tIns="45715" rIns="91429" bIns="45715" anchor="b"/>
          <a:lstStyle/>
          <a:p>
            <a:pPr algn="ctr">
              <a:defRPr/>
            </a:pPr>
            <a:r>
              <a:rPr lang="nl-NL" sz="1200" b="1"/>
              <a:t>Bedrijfsproces</a:t>
            </a:r>
          </a:p>
        </p:txBody>
      </p:sp>
      <p:sp>
        <p:nvSpPr>
          <p:cNvPr id="5" name="Rechthoek 10"/>
          <p:cNvSpPr>
            <a:spLocks noChangeArrowheads="1"/>
          </p:cNvSpPr>
          <p:nvPr/>
        </p:nvSpPr>
        <p:spPr bwMode="auto">
          <a:xfrm rot="-5400000">
            <a:off x="3374331" y="234181"/>
            <a:ext cx="2206625" cy="4995863"/>
          </a:xfrm>
          <a:prstGeom prst="rect">
            <a:avLst/>
          </a:prstGeom>
          <a:solidFill>
            <a:srgbClr val="FEAA90"/>
          </a:solidFill>
          <a:ln w="9525" algn="ctr">
            <a:solidFill>
              <a:srgbClr val="98B95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vert="eaVert" lIns="91429" tIns="45715" rIns="91429" bIns="45715"/>
          <a:lstStyle/>
          <a:p>
            <a:pPr algn="ctr">
              <a:defRPr/>
            </a:pPr>
            <a:r>
              <a:rPr lang="nl-NL" sz="1200" b="1" dirty="0"/>
              <a:t>Zaak</a:t>
            </a:r>
          </a:p>
        </p:txBody>
      </p:sp>
      <p:sp>
        <p:nvSpPr>
          <p:cNvPr id="6" name="Rechthoek 10"/>
          <p:cNvSpPr>
            <a:spLocks noChangeArrowheads="1"/>
          </p:cNvSpPr>
          <p:nvPr/>
        </p:nvSpPr>
        <p:spPr bwMode="auto">
          <a:xfrm rot="-5400000">
            <a:off x="5746850" y="2992462"/>
            <a:ext cx="3556000" cy="828675"/>
          </a:xfrm>
          <a:prstGeom prst="rect">
            <a:avLst/>
          </a:prstGeom>
          <a:solidFill>
            <a:srgbClr val="99CCFF"/>
          </a:solidFill>
          <a:ln w="9525" algn="ctr">
            <a:solidFill>
              <a:srgbClr val="98B95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vert="eaVert" lIns="91429" tIns="45715" rIns="91429" bIns="45715"/>
          <a:lstStyle/>
          <a:p>
            <a:pPr algn="ctr">
              <a:defRPr/>
            </a:pPr>
            <a:r>
              <a:rPr lang="nl-NL" sz="1200" b="1"/>
              <a:t>Kanalen</a:t>
            </a:r>
          </a:p>
        </p:txBody>
      </p:sp>
      <p:pic>
        <p:nvPicPr>
          <p:cNvPr id="7" name="Picture 1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45450" y="4032275"/>
            <a:ext cx="557212" cy="390525"/>
          </a:xfrm>
          <a:prstGeom prst="rect">
            <a:avLst/>
          </a:prstGeom>
          <a:solidFill>
            <a:srgbClr val="99CCFF"/>
          </a:solidFill>
          <a:ln w="12700">
            <a:noFill/>
            <a:miter lim="800000"/>
            <a:headEnd/>
            <a:tailEnd/>
          </a:ln>
        </p:spPr>
      </p:pic>
      <p:pic>
        <p:nvPicPr>
          <p:cNvPr id="8" name="Picture 1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6887" y="4608537"/>
            <a:ext cx="384175" cy="457200"/>
          </a:xfrm>
          <a:prstGeom prst="rect">
            <a:avLst/>
          </a:prstGeom>
          <a:solidFill>
            <a:srgbClr val="99CCFF"/>
          </a:solidFill>
          <a:ln w="12700">
            <a:noFill/>
            <a:miter lim="800000"/>
            <a:headEnd/>
            <a:tailEnd/>
          </a:ln>
        </p:spPr>
      </p:pic>
      <p:pic>
        <p:nvPicPr>
          <p:cNvPr id="9" name="Picture 13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6887" y="2640037"/>
            <a:ext cx="446088" cy="557213"/>
          </a:xfrm>
          <a:prstGeom prst="rect">
            <a:avLst/>
          </a:prstGeom>
          <a:solidFill>
            <a:srgbClr val="99CCFF"/>
          </a:solidFill>
          <a:ln w="12700">
            <a:noFill/>
            <a:miter lim="800000"/>
            <a:headEnd/>
            <a:tailEnd/>
          </a:ln>
        </p:spPr>
      </p:pic>
      <p:pic>
        <p:nvPicPr>
          <p:cNvPr id="10" name="Picture 13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45450" y="3384575"/>
            <a:ext cx="552450" cy="387350"/>
          </a:xfrm>
          <a:prstGeom prst="rect">
            <a:avLst/>
          </a:prstGeom>
          <a:solidFill>
            <a:srgbClr val="99CCFF"/>
          </a:solidFill>
          <a:ln w="12700">
            <a:noFill/>
            <a:miter lim="800000"/>
            <a:headEnd/>
            <a:tailEnd/>
          </a:ln>
        </p:spPr>
      </p:pic>
      <p:sp>
        <p:nvSpPr>
          <p:cNvPr id="11" name="Rechthoek 10"/>
          <p:cNvSpPr>
            <a:spLocks noChangeArrowheads="1"/>
          </p:cNvSpPr>
          <p:nvPr/>
        </p:nvSpPr>
        <p:spPr bwMode="auto">
          <a:xfrm rot="-5400000">
            <a:off x="6718400" y="2992462"/>
            <a:ext cx="3556000" cy="828675"/>
          </a:xfrm>
          <a:prstGeom prst="rect">
            <a:avLst/>
          </a:prstGeom>
          <a:solidFill>
            <a:srgbClr val="66FF33"/>
          </a:solidFill>
          <a:ln w="9525" algn="ctr">
            <a:solidFill>
              <a:srgbClr val="98B95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vert="eaVert" lIns="91429" tIns="45715" rIns="91429" bIns="45715"/>
          <a:lstStyle/>
          <a:p>
            <a:pPr algn="ctr">
              <a:defRPr/>
            </a:pPr>
            <a:r>
              <a:rPr lang="nl-NL" sz="1200" b="1"/>
              <a:t>Afnemers</a:t>
            </a:r>
          </a:p>
        </p:txBody>
      </p:sp>
      <p:pic>
        <p:nvPicPr>
          <p:cNvPr id="12" name="Picture 9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36062" y="3262337"/>
            <a:ext cx="32067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3" name="Picture 9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63037" y="3983062"/>
            <a:ext cx="44132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4" name="Picture 8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191600" y="4775225"/>
            <a:ext cx="588962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/>
          <a:stretch>
            <a:fillRect/>
          </a:stretch>
        </p:blipFill>
        <p:spPr bwMode="auto">
          <a:xfrm>
            <a:off x="8191600" y="2709887"/>
            <a:ext cx="6127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</p:pic>
      <p:sp>
        <p:nvSpPr>
          <p:cNvPr id="16" name="Rechthoek 10"/>
          <p:cNvSpPr>
            <a:spLocks noChangeArrowheads="1"/>
          </p:cNvSpPr>
          <p:nvPr/>
        </p:nvSpPr>
        <p:spPr bwMode="auto">
          <a:xfrm rot="-5400000">
            <a:off x="-1243706" y="3007543"/>
            <a:ext cx="3586162" cy="828675"/>
          </a:xfrm>
          <a:prstGeom prst="rect">
            <a:avLst/>
          </a:prstGeom>
          <a:solidFill>
            <a:srgbClr val="66FF33"/>
          </a:solidFill>
          <a:ln w="9525" algn="ctr">
            <a:solidFill>
              <a:srgbClr val="98B95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vert="eaVert" lIns="91429" tIns="45715" rIns="91429" bIns="45715"/>
          <a:lstStyle/>
          <a:p>
            <a:pPr algn="ctr">
              <a:defRPr/>
            </a:pPr>
            <a:r>
              <a:rPr lang="nl-NL" sz="1200" b="1"/>
              <a:t>Afnemers</a:t>
            </a:r>
          </a:p>
        </p:txBody>
      </p:sp>
      <p:pic>
        <p:nvPicPr>
          <p:cNvPr id="17" name="Picture 9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2050" y="3270275"/>
            <a:ext cx="320675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8" name="Picture 9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9025" y="3991000"/>
            <a:ext cx="4413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9" name="Picture 8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7587" y="4783162"/>
            <a:ext cx="588963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20" name="Picture 9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/>
          <a:stretch>
            <a:fillRect/>
          </a:stretch>
        </p:blipFill>
        <p:spPr bwMode="auto">
          <a:xfrm>
            <a:off x="217587" y="2717825"/>
            <a:ext cx="6127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</p:pic>
      <p:sp>
        <p:nvSpPr>
          <p:cNvPr id="21" name="Rechthoek 10"/>
          <p:cNvSpPr>
            <a:spLocks noChangeArrowheads="1"/>
          </p:cNvSpPr>
          <p:nvPr/>
        </p:nvSpPr>
        <p:spPr bwMode="auto">
          <a:xfrm rot="-5400000">
            <a:off x="-326925" y="3000400"/>
            <a:ext cx="3571875" cy="828675"/>
          </a:xfrm>
          <a:prstGeom prst="rect">
            <a:avLst/>
          </a:prstGeom>
          <a:solidFill>
            <a:srgbClr val="99CCFF"/>
          </a:solidFill>
          <a:ln w="9525" algn="ctr">
            <a:solidFill>
              <a:srgbClr val="98B95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vert="eaVert" lIns="91429" tIns="45715" rIns="91429" bIns="45715"/>
          <a:lstStyle/>
          <a:p>
            <a:pPr algn="ctr">
              <a:defRPr/>
            </a:pPr>
            <a:r>
              <a:rPr lang="nl-NL" sz="1200" b="1"/>
              <a:t>Kanalen</a:t>
            </a:r>
          </a:p>
        </p:txBody>
      </p:sp>
      <p:pic>
        <p:nvPicPr>
          <p:cNvPr id="22" name="Picture 1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9137" y="4048150"/>
            <a:ext cx="557213" cy="390525"/>
          </a:xfrm>
          <a:prstGeom prst="rect">
            <a:avLst/>
          </a:prstGeom>
          <a:solidFill>
            <a:srgbClr val="99CCFF"/>
          </a:solidFill>
          <a:ln w="12700">
            <a:noFill/>
            <a:miter lim="800000"/>
            <a:headEnd/>
            <a:tailEnd/>
          </a:ln>
        </p:spPr>
      </p:pic>
      <p:pic>
        <p:nvPicPr>
          <p:cNvPr id="23" name="Picture 1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0575" y="4624412"/>
            <a:ext cx="384175" cy="457200"/>
          </a:xfrm>
          <a:prstGeom prst="rect">
            <a:avLst/>
          </a:prstGeom>
          <a:solidFill>
            <a:srgbClr val="99CCFF"/>
          </a:solidFill>
          <a:ln w="12700">
            <a:noFill/>
            <a:miter lim="800000"/>
            <a:headEnd/>
            <a:tailEnd/>
          </a:ln>
        </p:spPr>
      </p:pic>
      <p:pic>
        <p:nvPicPr>
          <p:cNvPr id="24" name="Picture 13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60575" y="2655912"/>
            <a:ext cx="446087" cy="557213"/>
          </a:xfrm>
          <a:prstGeom prst="rect">
            <a:avLst/>
          </a:prstGeom>
          <a:solidFill>
            <a:srgbClr val="99CCFF"/>
          </a:solidFill>
          <a:ln w="12700">
            <a:noFill/>
            <a:miter lim="800000"/>
            <a:headEnd/>
            <a:tailEnd/>
          </a:ln>
        </p:spPr>
      </p:pic>
      <p:pic>
        <p:nvPicPr>
          <p:cNvPr id="25" name="Picture 13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9137" y="3400450"/>
            <a:ext cx="552450" cy="387350"/>
          </a:xfrm>
          <a:prstGeom prst="rect">
            <a:avLst/>
          </a:prstGeom>
          <a:solidFill>
            <a:srgbClr val="99CCFF"/>
          </a:solidFill>
          <a:ln w="12700">
            <a:noFill/>
            <a:miter lim="800000"/>
            <a:headEnd/>
            <a:tailEnd/>
          </a:ln>
        </p:spPr>
      </p:pic>
      <p:sp>
        <p:nvSpPr>
          <p:cNvPr id="26" name="Rectangle 66"/>
          <p:cNvSpPr>
            <a:spLocks noChangeArrowheads="1"/>
          </p:cNvSpPr>
          <p:nvPr/>
        </p:nvSpPr>
        <p:spPr bwMode="auto">
          <a:xfrm>
            <a:off x="2268637" y="2501925"/>
            <a:ext cx="719138" cy="6492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pPr algn="ctr" defTabSz="1279525"/>
            <a:r>
              <a:rPr lang="nl-NL" sz="900" b="1" dirty="0"/>
              <a:t>Regi-</a:t>
            </a:r>
          </a:p>
          <a:p>
            <a:pPr algn="ctr" defTabSz="1279525"/>
            <a:r>
              <a:rPr lang="nl-NL" sz="900" b="1" dirty="0" err="1"/>
              <a:t>streren</a:t>
            </a:r>
            <a:endParaRPr lang="nl-NL" sz="900" b="1" dirty="0"/>
          </a:p>
        </p:txBody>
      </p:sp>
      <p:sp>
        <p:nvSpPr>
          <p:cNvPr id="27" name="Rectangle 67"/>
          <p:cNvSpPr>
            <a:spLocks noChangeArrowheads="1"/>
          </p:cNvSpPr>
          <p:nvPr/>
        </p:nvSpPr>
        <p:spPr bwMode="auto">
          <a:xfrm>
            <a:off x="3203675" y="2501925"/>
            <a:ext cx="720725" cy="6492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pPr algn="ctr" defTabSz="1279525"/>
            <a:r>
              <a:rPr lang="nl-NL" sz="900" b="1"/>
              <a:t>Accep-</a:t>
            </a:r>
          </a:p>
          <a:p>
            <a:pPr algn="ctr" defTabSz="1279525"/>
            <a:r>
              <a:rPr lang="nl-NL" sz="900" b="1"/>
              <a:t>teren</a:t>
            </a:r>
          </a:p>
        </p:txBody>
      </p:sp>
      <p:sp>
        <p:nvSpPr>
          <p:cNvPr id="28" name="Rectangle 68"/>
          <p:cNvSpPr>
            <a:spLocks noChangeArrowheads="1"/>
          </p:cNvSpPr>
          <p:nvPr/>
        </p:nvSpPr>
        <p:spPr bwMode="auto">
          <a:xfrm>
            <a:off x="4140300" y="2501925"/>
            <a:ext cx="720725" cy="6492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pPr algn="ctr" defTabSz="1279525"/>
            <a:r>
              <a:rPr lang="nl-NL" sz="900" b="1"/>
              <a:t>Behan-</a:t>
            </a:r>
          </a:p>
          <a:p>
            <a:pPr algn="ctr" defTabSz="1279525"/>
            <a:r>
              <a:rPr lang="nl-NL" sz="900" b="1"/>
              <a:t>delen</a:t>
            </a:r>
          </a:p>
        </p:txBody>
      </p:sp>
      <p:sp>
        <p:nvSpPr>
          <p:cNvPr id="29" name="Rectangle 69"/>
          <p:cNvSpPr>
            <a:spLocks noChangeArrowheads="1"/>
          </p:cNvSpPr>
          <p:nvPr/>
        </p:nvSpPr>
        <p:spPr bwMode="auto">
          <a:xfrm>
            <a:off x="5076925" y="2501925"/>
            <a:ext cx="719137" cy="6492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pPr algn="ctr" defTabSz="1279525"/>
            <a:r>
              <a:rPr lang="nl-NL" sz="900" b="1"/>
              <a:t>Besluiten</a:t>
            </a:r>
          </a:p>
        </p:txBody>
      </p:sp>
      <p:sp>
        <p:nvSpPr>
          <p:cNvPr id="30" name="Rectangle 70"/>
          <p:cNvSpPr>
            <a:spLocks noChangeArrowheads="1"/>
          </p:cNvSpPr>
          <p:nvPr/>
        </p:nvSpPr>
        <p:spPr bwMode="auto">
          <a:xfrm>
            <a:off x="6011962" y="2501925"/>
            <a:ext cx="720725" cy="6492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pPr algn="ctr" defTabSz="1279525"/>
            <a:r>
              <a:rPr lang="nl-NL" sz="900" b="1"/>
              <a:t>Leveren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2267050" y="4329137"/>
            <a:ext cx="142875" cy="1444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pPr algn="ctr" defTabSz="1279525"/>
            <a:endParaRPr lang="nl-NL" sz="900" b="1"/>
          </a:p>
        </p:txBody>
      </p:sp>
      <p:sp>
        <p:nvSpPr>
          <p:cNvPr id="32" name="Rectangle 72"/>
          <p:cNvSpPr>
            <a:spLocks noChangeArrowheads="1"/>
          </p:cNvSpPr>
          <p:nvPr/>
        </p:nvSpPr>
        <p:spPr bwMode="auto">
          <a:xfrm>
            <a:off x="2843312" y="4329137"/>
            <a:ext cx="142875" cy="1444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pPr algn="ctr" defTabSz="1279525"/>
            <a:endParaRPr lang="nl-NL" sz="900" b="1"/>
          </a:p>
        </p:txBody>
      </p:sp>
      <p:cxnSp>
        <p:nvCxnSpPr>
          <p:cNvPr id="33" name="AutoShape 73"/>
          <p:cNvCxnSpPr>
            <a:cxnSpLocks noChangeShapeType="1"/>
            <a:stCxn id="31" idx="3"/>
            <a:endCxn id="32" idx="1"/>
          </p:cNvCxnSpPr>
          <p:nvPr/>
        </p:nvCxnSpPr>
        <p:spPr bwMode="auto">
          <a:xfrm>
            <a:off x="2409925" y="4402162"/>
            <a:ext cx="43338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4" name="Rectangle 74"/>
          <p:cNvSpPr>
            <a:spLocks noChangeArrowheads="1"/>
          </p:cNvSpPr>
          <p:nvPr/>
        </p:nvSpPr>
        <p:spPr bwMode="auto">
          <a:xfrm>
            <a:off x="3203675" y="4329137"/>
            <a:ext cx="142875" cy="1444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pPr algn="ctr" defTabSz="1279525"/>
            <a:endParaRPr lang="nl-NL" sz="900" b="1"/>
          </a:p>
        </p:txBody>
      </p:sp>
      <p:sp>
        <p:nvSpPr>
          <p:cNvPr id="35" name="Rectangle 76"/>
          <p:cNvSpPr>
            <a:spLocks noChangeArrowheads="1"/>
          </p:cNvSpPr>
          <p:nvPr/>
        </p:nvSpPr>
        <p:spPr bwMode="auto">
          <a:xfrm>
            <a:off x="3778350" y="4329137"/>
            <a:ext cx="142875" cy="1444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pPr algn="ctr" defTabSz="1279525"/>
            <a:endParaRPr lang="nl-NL" sz="900" b="1"/>
          </a:p>
        </p:txBody>
      </p:sp>
      <p:sp>
        <p:nvSpPr>
          <p:cNvPr id="36" name="Rectangle 77"/>
          <p:cNvSpPr>
            <a:spLocks noChangeArrowheads="1"/>
          </p:cNvSpPr>
          <p:nvPr/>
        </p:nvSpPr>
        <p:spPr bwMode="auto">
          <a:xfrm>
            <a:off x="3491012" y="4329137"/>
            <a:ext cx="142875" cy="1444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pPr algn="ctr" defTabSz="1279525"/>
            <a:endParaRPr lang="nl-NL" sz="900" b="1"/>
          </a:p>
        </p:txBody>
      </p:sp>
      <p:sp>
        <p:nvSpPr>
          <p:cNvPr id="37" name="Rectangle 78"/>
          <p:cNvSpPr>
            <a:spLocks noChangeArrowheads="1"/>
          </p:cNvSpPr>
          <p:nvPr/>
        </p:nvSpPr>
        <p:spPr bwMode="auto">
          <a:xfrm>
            <a:off x="4140300" y="4329137"/>
            <a:ext cx="142875" cy="1444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pPr algn="ctr" defTabSz="1279525"/>
            <a:endParaRPr lang="nl-NL" sz="900" b="1"/>
          </a:p>
        </p:txBody>
      </p:sp>
      <p:sp>
        <p:nvSpPr>
          <p:cNvPr id="38" name="Rectangle 79"/>
          <p:cNvSpPr>
            <a:spLocks noChangeArrowheads="1"/>
          </p:cNvSpPr>
          <p:nvPr/>
        </p:nvSpPr>
        <p:spPr bwMode="auto">
          <a:xfrm>
            <a:off x="4714975" y="4329137"/>
            <a:ext cx="142875" cy="1444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pPr algn="ctr" defTabSz="1279525"/>
            <a:endParaRPr lang="nl-NL" sz="900" b="1"/>
          </a:p>
        </p:txBody>
      </p:sp>
      <p:sp>
        <p:nvSpPr>
          <p:cNvPr id="39" name="Rectangle 80"/>
          <p:cNvSpPr>
            <a:spLocks noChangeArrowheads="1"/>
          </p:cNvSpPr>
          <p:nvPr/>
        </p:nvSpPr>
        <p:spPr bwMode="auto">
          <a:xfrm>
            <a:off x="4427637" y="4113237"/>
            <a:ext cx="142875" cy="1444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pPr algn="ctr" defTabSz="1279525"/>
            <a:endParaRPr lang="nl-NL" sz="900" b="1"/>
          </a:p>
        </p:txBody>
      </p:sp>
      <p:cxnSp>
        <p:nvCxnSpPr>
          <p:cNvPr id="40" name="AutoShape 81"/>
          <p:cNvCxnSpPr>
            <a:cxnSpLocks noChangeShapeType="1"/>
            <a:stCxn id="34" idx="3"/>
            <a:endCxn id="36" idx="1"/>
          </p:cNvCxnSpPr>
          <p:nvPr/>
        </p:nvCxnSpPr>
        <p:spPr bwMode="auto">
          <a:xfrm>
            <a:off x="3346550" y="4402162"/>
            <a:ext cx="14446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1" name="AutoShape 82"/>
          <p:cNvCxnSpPr>
            <a:cxnSpLocks noChangeShapeType="1"/>
            <a:stCxn id="36" idx="3"/>
            <a:endCxn id="35" idx="1"/>
          </p:cNvCxnSpPr>
          <p:nvPr/>
        </p:nvCxnSpPr>
        <p:spPr bwMode="auto">
          <a:xfrm>
            <a:off x="3633887" y="4402162"/>
            <a:ext cx="144463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2" name="AutoShape 83"/>
          <p:cNvCxnSpPr>
            <a:cxnSpLocks noChangeShapeType="1"/>
            <a:stCxn id="36" idx="2"/>
            <a:endCxn id="34" idx="2"/>
          </p:cNvCxnSpPr>
          <p:nvPr/>
        </p:nvCxnSpPr>
        <p:spPr bwMode="auto">
          <a:xfrm rot="5400000">
            <a:off x="3417987" y="4330725"/>
            <a:ext cx="1587" cy="287338"/>
          </a:xfrm>
          <a:prstGeom prst="bentConnector3">
            <a:avLst>
              <a:gd name="adj1" fmla="val 14300005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43" name="AutoShape 84"/>
          <p:cNvCxnSpPr>
            <a:cxnSpLocks noChangeShapeType="1"/>
            <a:stCxn id="32" idx="3"/>
            <a:endCxn id="34" idx="1"/>
          </p:cNvCxnSpPr>
          <p:nvPr/>
        </p:nvCxnSpPr>
        <p:spPr bwMode="auto">
          <a:xfrm>
            <a:off x="2986187" y="4402162"/>
            <a:ext cx="21748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4" name="Rectangle 85"/>
          <p:cNvSpPr>
            <a:spLocks noChangeArrowheads="1"/>
          </p:cNvSpPr>
          <p:nvPr/>
        </p:nvSpPr>
        <p:spPr bwMode="auto">
          <a:xfrm>
            <a:off x="6586637" y="4329137"/>
            <a:ext cx="142875" cy="1444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pPr algn="ctr" defTabSz="1279525"/>
            <a:endParaRPr lang="nl-NL" sz="900" b="1"/>
          </a:p>
        </p:txBody>
      </p:sp>
      <p:sp>
        <p:nvSpPr>
          <p:cNvPr id="45" name="Rectangle 86"/>
          <p:cNvSpPr>
            <a:spLocks noChangeArrowheads="1"/>
          </p:cNvSpPr>
          <p:nvPr/>
        </p:nvSpPr>
        <p:spPr bwMode="auto">
          <a:xfrm>
            <a:off x="4427637" y="4545037"/>
            <a:ext cx="142875" cy="1444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pPr algn="ctr" defTabSz="1279525"/>
            <a:endParaRPr lang="nl-NL" sz="900" b="1"/>
          </a:p>
        </p:txBody>
      </p:sp>
      <p:sp>
        <p:nvSpPr>
          <p:cNvPr id="46" name="Rectangle 87"/>
          <p:cNvSpPr>
            <a:spLocks noChangeArrowheads="1"/>
          </p:cNvSpPr>
          <p:nvPr/>
        </p:nvSpPr>
        <p:spPr bwMode="auto">
          <a:xfrm>
            <a:off x="4714975" y="4689500"/>
            <a:ext cx="142875" cy="1444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pPr algn="ctr" defTabSz="1279525"/>
            <a:endParaRPr lang="nl-NL" sz="900" b="1"/>
          </a:p>
        </p:txBody>
      </p:sp>
      <p:cxnSp>
        <p:nvCxnSpPr>
          <p:cNvPr id="47" name="AutoShape 90"/>
          <p:cNvCxnSpPr>
            <a:cxnSpLocks noChangeShapeType="1"/>
            <a:stCxn id="35" idx="3"/>
            <a:endCxn id="37" idx="1"/>
          </p:cNvCxnSpPr>
          <p:nvPr/>
        </p:nvCxnSpPr>
        <p:spPr bwMode="auto">
          <a:xfrm>
            <a:off x="3921225" y="4402162"/>
            <a:ext cx="2190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8" name="AutoShape 91"/>
          <p:cNvCxnSpPr>
            <a:cxnSpLocks noChangeShapeType="1"/>
            <a:stCxn id="37" idx="3"/>
            <a:endCxn id="45" idx="0"/>
          </p:cNvCxnSpPr>
          <p:nvPr/>
        </p:nvCxnSpPr>
        <p:spPr bwMode="auto">
          <a:xfrm>
            <a:off x="4283175" y="4402162"/>
            <a:ext cx="215900" cy="14287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49" name="AutoShape 92"/>
          <p:cNvCxnSpPr>
            <a:cxnSpLocks noChangeShapeType="1"/>
            <a:stCxn id="37" idx="3"/>
            <a:endCxn id="39" idx="2"/>
          </p:cNvCxnSpPr>
          <p:nvPr/>
        </p:nvCxnSpPr>
        <p:spPr bwMode="auto">
          <a:xfrm flipV="1">
            <a:off x="4283175" y="4257700"/>
            <a:ext cx="215900" cy="144462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50" name="AutoShape 93"/>
          <p:cNvCxnSpPr>
            <a:cxnSpLocks noChangeShapeType="1"/>
            <a:stCxn id="45" idx="3"/>
            <a:endCxn id="38" idx="1"/>
          </p:cNvCxnSpPr>
          <p:nvPr/>
        </p:nvCxnSpPr>
        <p:spPr bwMode="auto">
          <a:xfrm flipV="1">
            <a:off x="4570512" y="4402162"/>
            <a:ext cx="144463" cy="215900"/>
          </a:xfrm>
          <a:prstGeom prst="bentConnector3">
            <a:avLst>
              <a:gd name="adj1" fmla="val 49449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51" name="AutoShape 94"/>
          <p:cNvCxnSpPr>
            <a:cxnSpLocks noChangeShapeType="1"/>
            <a:stCxn id="39" idx="3"/>
            <a:endCxn id="38" idx="0"/>
          </p:cNvCxnSpPr>
          <p:nvPr/>
        </p:nvCxnSpPr>
        <p:spPr bwMode="auto">
          <a:xfrm>
            <a:off x="4570512" y="4186262"/>
            <a:ext cx="215900" cy="14287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52" name="AutoShape 95"/>
          <p:cNvCxnSpPr>
            <a:cxnSpLocks noChangeShapeType="1"/>
            <a:stCxn id="45" idx="2"/>
            <a:endCxn id="46" idx="1"/>
          </p:cNvCxnSpPr>
          <p:nvPr/>
        </p:nvCxnSpPr>
        <p:spPr bwMode="auto">
          <a:xfrm rot="16200000" flipH="1">
            <a:off x="4570512" y="4618063"/>
            <a:ext cx="73025" cy="2159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53" name="AutoShape 96"/>
          <p:cNvCxnSpPr>
            <a:cxnSpLocks noChangeShapeType="1"/>
            <a:stCxn id="46" idx="0"/>
            <a:endCxn id="38" idx="2"/>
          </p:cNvCxnSpPr>
          <p:nvPr/>
        </p:nvCxnSpPr>
        <p:spPr bwMode="auto">
          <a:xfrm flipV="1">
            <a:off x="4786412" y="4473600"/>
            <a:ext cx="0" cy="215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54" name="Rectangle 97"/>
          <p:cNvSpPr>
            <a:spLocks noChangeArrowheads="1"/>
          </p:cNvSpPr>
          <p:nvPr/>
        </p:nvSpPr>
        <p:spPr bwMode="auto">
          <a:xfrm>
            <a:off x="5076925" y="4327550"/>
            <a:ext cx="142875" cy="1444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pPr algn="ctr" defTabSz="1279525"/>
            <a:endParaRPr lang="nl-NL" sz="900" b="1"/>
          </a:p>
        </p:txBody>
      </p:sp>
      <p:sp>
        <p:nvSpPr>
          <p:cNvPr id="55" name="Rectangle 98"/>
          <p:cNvSpPr>
            <a:spLocks noChangeArrowheads="1"/>
          </p:cNvSpPr>
          <p:nvPr/>
        </p:nvSpPr>
        <p:spPr bwMode="auto">
          <a:xfrm>
            <a:off x="5653187" y="4327550"/>
            <a:ext cx="142875" cy="1444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pPr algn="ctr" defTabSz="1279525"/>
            <a:endParaRPr lang="nl-NL" sz="900" b="1"/>
          </a:p>
        </p:txBody>
      </p:sp>
      <p:cxnSp>
        <p:nvCxnSpPr>
          <p:cNvPr id="56" name="AutoShape 99"/>
          <p:cNvCxnSpPr>
            <a:cxnSpLocks noChangeShapeType="1"/>
            <a:stCxn id="54" idx="3"/>
            <a:endCxn id="55" idx="1"/>
          </p:cNvCxnSpPr>
          <p:nvPr/>
        </p:nvCxnSpPr>
        <p:spPr bwMode="auto">
          <a:xfrm>
            <a:off x="5219800" y="4400575"/>
            <a:ext cx="43338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7" name="AutoShape 100"/>
          <p:cNvCxnSpPr>
            <a:cxnSpLocks noChangeShapeType="1"/>
            <a:stCxn id="38" idx="3"/>
            <a:endCxn id="54" idx="1"/>
          </p:cNvCxnSpPr>
          <p:nvPr/>
        </p:nvCxnSpPr>
        <p:spPr bwMode="auto">
          <a:xfrm flipV="1">
            <a:off x="4857850" y="4400575"/>
            <a:ext cx="2190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8" name="AutoShape 101"/>
          <p:cNvCxnSpPr>
            <a:cxnSpLocks noChangeShapeType="1"/>
            <a:stCxn id="55" idx="3"/>
            <a:endCxn id="44" idx="1"/>
          </p:cNvCxnSpPr>
          <p:nvPr/>
        </p:nvCxnSpPr>
        <p:spPr bwMode="auto">
          <a:xfrm>
            <a:off x="5796062" y="4400575"/>
            <a:ext cx="7905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9" name="AutoShape 102"/>
          <p:cNvCxnSpPr>
            <a:cxnSpLocks noChangeShapeType="1"/>
            <a:stCxn id="39" idx="1"/>
            <a:endCxn id="37" idx="0"/>
          </p:cNvCxnSpPr>
          <p:nvPr/>
        </p:nvCxnSpPr>
        <p:spPr bwMode="auto">
          <a:xfrm rot="10800000" flipV="1">
            <a:off x="4211737" y="4186262"/>
            <a:ext cx="215900" cy="14287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60" name="AutoShape 107"/>
          <p:cNvSpPr>
            <a:spLocks noChangeArrowheads="1"/>
          </p:cNvSpPr>
          <p:nvPr/>
        </p:nvSpPr>
        <p:spPr bwMode="auto">
          <a:xfrm>
            <a:off x="2773462" y="3457600"/>
            <a:ext cx="144463" cy="215900"/>
          </a:xfrm>
          <a:prstGeom prst="can">
            <a:avLst>
              <a:gd name="adj" fmla="val 37363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61" name="AutoShape 106"/>
          <p:cNvSpPr>
            <a:spLocks noChangeArrowheads="1"/>
          </p:cNvSpPr>
          <p:nvPr/>
        </p:nvSpPr>
        <p:spPr bwMode="auto">
          <a:xfrm>
            <a:off x="2700437" y="3384575"/>
            <a:ext cx="144463" cy="215900"/>
          </a:xfrm>
          <a:prstGeom prst="flowChartDocumen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pPr algn="ctr" defTabSz="1279525"/>
            <a:endParaRPr lang="nl-NL" sz="900" b="1"/>
          </a:p>
        </p:txBody>
      </p:sp>
      <p:sp>
        <p:nvSpPr>
          <p:cNvPr id="62" name="Line 108"/>
          <p:cNvSpPr>
            <a:spLocks noChangeShapeType="1"/>
          </p:cNvSpPr>
          <p:nvPr/>
        </p:nvSpPr>
        <p:spPr bwMode="auto">
          <a:xfrm flipH="1" flipV="1">
            <a:off x="2970312" y="3159150"/>
            <a:ext cx="0" cy="1169987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 type="triangle" w="med" len="sm"/>
          </a:ln>
        </p:spPr>
        <p:txBody>
          <a:bodyPr/>
          <a:lstStyle/>
          <a:p>
            <a:endParaRPr lang="nl-NL"/>
          </a:p>
        </p:txBody>
      </p:sp>
      <p:sp>
        <p:nvSpPr>
          <p:cNvPr id="63" name="Line 109"/>
          <p:cNvSpPr>
            <a:spLocks noChangeShapeType="1"/>
          </p:cNvSpPr>
          <p:nvPr/>
        </p:nvSpPr>
        <p:spPr bwMode="auto">
          <a:xfrm flipV="1">
            <a:off x="2879825" y="3654450"/>
            <a:ext cx="0" cy="6746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 type="stealth" w="sm" len="med"/>
          </a:ln>
        </p:spPr>
        <p:txBody>
          <a:bodyPr/>
          <a:lstStyle/>
          <a:p>
            <a:endParaRPr lang="nl-NL"/>
          </a:p>
        </p:txBody>
      </p:sp>
      <p:sp>
        <p:nvSpPr>
          <p:cNvPr id="64" name="Line 110"/>
          <p:cNvSpPr>
            <a:spLocks noChangeShapeType="1"/>
          </p:cNvSpPr>
          <p:nvPr/>
        </p:nvSpPr>
        <p:spPr bwMode="auto">
          <a:xfrm flipH="1">
            <a:off x="2295625" y="3159150"/>
            <a:ext cx="0" cy="1169987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 type="triangle" w="med" len="sm"/>
          </a:ln>
        </p:spPr>
        <p:txBody>
          <a:bodyPr/>
          <a:lstStyle/>
          <a:p>
            <a:endParaRPr lang="nl-NL"/>
          </a:p>
        </p:txBody>
      </p:sp>
      <p:sp>
        <p:nvSpPr>
          <p:cNvPr id="65" name="Line 111"/>
          <p:cNvSpPr>
            <a:spLocks noChangeShapeType="1"/>
          </p:cNvSpPr>
          <p:nvPr/>
        </p:nvSpPr>
        <p:spPr bwMode="auto">
          <a:xfrm flipH="1" flipV="1">
            <a:off x="3870425" y="3159150"/>
            <a:ext cx="0" cy="1169987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 type="triangle" w="med" len="sm"/>
          </a:ln>
        </p:spPr>
        <p:txBody>
          <a:bodyPr/>
          <a:lstStyle/>
          <a:p>
            <a:endParaRPr lang="nl-NL"/>
          </a:p>
        </p:txBody>
      </p:sp>
      <p:sp>
        <p:nvSpPr>
          <p:cNvPr id="66" name="Line 112"/>
          <p:cNvSpPr>
            <a:spLocks noChangeShapeType="1"/>
          </p:cNvSpPr>
          <p:nvPr/>
        </p:nvSpPr>
        <p:spPr bwMode="auto">
          <a:xfrm flipH="1" flipV="1">
            <a:off x="4814987" y="3159150"/>
            <a:ext cx="0" cy="1169987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 type="triangle" w="med" len="sm"/>
          </a:ln>
        </p:spPr>
        <p:txBody>
          <a:bodyPr/>
          <a:lstStyle/>
          <a:p>
            <a:endParaRPr lang="nl-NL"/>
          </a:p>
        </p:txBody>
      </p:sp>
      <p:sp>
        <p:nvSpPr>
          <p:cNvPr id="67" name="Line 113"/>
          <p:cNvSpPr>
            <a:spLocks noChangeShapeType="1"/>
          </p:cNvSpPr>
          <p:nvPr/>
        </p:nvSpPr>
        <p:spPr bwMode="auto">
          <a:xfrm flipH="1" flipV="1">
            <a:off x="5761137" y="3159150"/>
            <a:ext cx="0" cy="1169987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 type="triangle" w="med" len="sm"/>
          </a:ln>
        </p:spPr>
        <p:txBody>
          <a:bodyPr/>
          <a:lstStyle/>
          <a:p>
            <a:endParaRPr lang="nl-NL"/>
          </a:p>
        </p:txBody>
      </p:sp>
      <p:sp>
        <p:nvSpPr>
          <p:cNvPr id="68" name="Line 114"/>
          <p:cNvSpPr>
            <a:spLocks noChangeShapeType="1"/>
          </p:cNvSpPr>
          <p:nvPr/>
        </p:nvSpPr>
        <p:spPr bwMode="auto">
          <a:xfrm flipH="1" flipV="1">
            <a:off x="6705700" y="3159150"/>
            <a:ext cx="0" cy="1169987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 type="triangle" w="med" len="sm"/>
          </a:ln>
        </p:spPr>
        <p:txBody>
          <a:bodyPr/>
          <a:lstStyle/>
          <a:p>
            <a:endParaRPr lang="nl-NL"/>
          </a:p>
        </p:txBody>
      </p:sp>
      <p:grpSp>
        <p:nvGrpSpPr>
          <p:cNvPr id="69" name="Group 117"/>
          <p:cNvGrpSpPr>
            <a:grpSpLocks/>
          </p:cNvGrpSpPr>
          <p:nvPr/>
        </p:nvGrpSpPr>
        <p:grpSpPr bwMode="auto">
          <a:xfrm>
            <a:off x="3195737" y="3384575"/>
            <a:ext cx="217488" cy="288925"/>
            <a:chOff x="2040" y="1859"/>
            <a:chExt cx="137" cy="182"/>
          </a:xfrm>
        </p:grpSpPr>
        <p:sp>
          <p:nvSpPr>
            <p:cNvPr id="70" name="AutoShape 115"/>
            <p:cNvSpPr>
              <a:spLocks noChangeArrowheads="1"/>
            </p:cNvSpPr>
            <p:nvPr/>
          </p:nvSpPr>
          <p:spPr bwMode="auto">
            <a:xfrm>
              <a:off x="2086" y="1905"/>
              <a:ext cx="91" cy="136"/>
            </a:xfrm>
            <a:prstGeom prst="can">
              <a:avLst>
                <a:gd name="adj" fmla="val 37363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71" name="AutoShape 116"/>
            <p:cNvSpPr>
              <a:spLocks noChangeArrowheads="1"/>
            </p:cNvSpPr>
            <p:nvPr/>
          </p:nvSpPr>
          <p:spPr bwMode="auto">
            <a:xfrm>
              <a:off x="2040" y="1859"/>
              <a:ext cx="91" cy="136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29" tIns="45715" rIns="91429" bIns="45715" anchor="ctr"/>
            <a:lstStyle/>
            <a:p>
              <a:pPr algn="ctr" defTabSz="1279525"/>
              <a:endParaRPr lang="nl-NL" sz="900" b="1"/>
            </a:p>
          </p:txBody>
        </p:sp>
      </p:grpSp>
      <p:sp>
        <p:nvSpPr>
          <p:cNvPr id="72" name="Line 118"/>
          <p:cNvSpPr>
            <a:spLocks noChangeShapeType="1"/>
          </p:cNvSpPr>
          <p:nvPr/>
        </p:nvSpPr>
        <p:spPr bwMode="auto">
          <a:xfrm flipV="1">
            <a:off x="3286225" y="3654450"/>
            <a:ext cx="0" cy="6746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 type="stealth" w="sm" len="med"/>
          </a:ln>
        </p:spPr>
        <p:txBody>
          <a:bodyPr/>
          <a:lstStyle/>
          <a:p>
            <a:endParaRPr lang="nl-NL"/>
          </a:p>
        </p:txBody>
      </p:sp>
      <p:grpSp>
        <p:nvGrpSpPr>
          <p:cNvPr id="73" name="Group 119"/>
          <p:cNvGrpSpPr>
            <a:grpSpLocks/>
          </p:cNvGrpSpPr>
          <p:nvPr/>
        </p:nvGrpSpPr>
        <p:grpSpPr bwMode="auto">
          <a:xfrm>
            <a:off x="3600550" y="3384575"/>
            <a:ext cx="217487" cy="288925"/>
            <a:chOff x="2040" y="1859"/>
            <a:chExt cx="137" cy="182"/>
          </a:xfrm>
        </p:grpSpPr>
        <p:sp>
          <p:nvSpPr>
            <p:cNvPr id="74" name="AutoShape 120"/>
            <p:cNvSpPr>
              <a:spLocks noChangeArrowheads="1"/>
            </p:cNvSpPr>
            <p:nvPr/>
          </p:nvSpPr>
          <p:spPr bwMode="auto">
            <a:xfrm>
              <a:off x="2086" y="1905"/>
              <a:ext cx="91" cy="136"/>
            </a:xfrm>
            <a:prstGeom prst="can">
              <a:avLst>
                <a:gd name="adj" fmla="val 37363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75" name="AutoShape 121"/>
            <p:cNvSpPr>
              <a:spLocks noChangeArrowheads="1"/>
            </p:cNvSpPr>
            <p:nvPr/>
          </p:nvSpPr>
          <p:spPr bwMode="auto">
            <a:xfrm>
              <a:off x="2040" y="1859"/>
              <a:ext cx="91" cy="136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29" tIns="45715" rIns="91429" bIns="45715" anchor="ctr"/>
            <a:lstStyle/>
            <a:p>
              <a:pPr algn="ctr" defTabSz="1279525"/>
              <a:endParaRPr lang="nl-NL" sz="900" b="1"/>
            </a:p>
          </p:txBody>
        </p:sp>
      </p:grpSp>
      <p:sp>
        <p:nvSpPr>
          <p:cNvPr id="76" name="Line 122"/>
          <p:cNvSpPr>
            <a:spLocks noChangeShapeType="1"/>
          </p:cNvSpPr>
          <p:nvPr/>
        </p:nvSpPr>
        <p:spPr bwMode="auto">
          <a:xfrm flipV="1">
            <a:off x="3779937" y="3654450"/>
            <a:ext cx="0" cy="6746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 type="stealth" w="sm" len="med"/>
          </a:ln>
        </p:spPr>
        <p:txBody>
          <a:bodyPr/>
          <a:lstStyle/>
          <a:p>
            <a:endParaRPr lang="nl-NL"/>
          </a:p>
        </p:txBody>
      </p:sp>
      <p:grpSp>
        <p:nvGrpSpPr>
          <p:cNvPr id="77" name="Group 123"/>
          <p:cNvGrpSpPr>
            <a:grpSpLocks/>
          </p:cNvGrpSpPr>
          <p:nvPr/>
        </p:nvGrpSpPr>
        <p:grpSpPr bwMode="auto">
          <a:xfrm>
            <a:off x="4051400" y="3384575"/>
            <a:ext cx="217487" cy="288925"/>
            <a:chOff x="2040" y="1859"/>
            <a:chExt cx="137" cy="182"/>
          </a:xfrm>
        </p:grpSpPr>
        <p:sp>
          <p:nvSpPr>
            <p:cNvPr id="78" name="AutoShape 124"/>
            <p:cNvSpPr>
              <a:spLocks noChangeArrowheads="1"/>
            </p:cNvSpPr>
            <p:nvPr/>
          </p:nvSpPr>
          <p:spPr bwMode="auto">
            <a:xfrm>
              <a:off x="2086" y="1905"/>
              <a:ext cx="91" cy="136"/>
            </a:xfrm>
            <a:prstGeom prst="can">
              <a:avLst>
                <a:gd name="adj" fmla="val 37363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79" name="AutoShape 125"/>
            <p:cNvSpPr>
              <a:spLocks noChangeArrowheads="1"/>
            </p:cNvSpPr>
            <p:nvPr/>
          </p:nvSpPr>
          <p:spPr bwMode="auto">
            <a:xfrm>
              <a:off x="2040" y="1859"/>
              <a:ext cx="91" cy="136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29" tIns="45715" rIns="91429" bIns="45715" anchor="ctr"/>
            <a:lstStyle/>
            <a:p>
              <a:pPr algn="ctr" defTabSz="1279525"/>
              <a:endParaRPr lang="nl-NL" sz="900" b="1"/>
            </a:p>
          </p:txBody>
        </p:sp>
      </p:grpSp>
      <p:sp>
        <p:nvSpPr>
          <p:cNvPr id="80" name="AutoShape 126"/>
          <p:cNvSpPr>
            <a:spLocks noChangeArrowheads="1"/>
          </p:cNvSpPr>
          <p:nvPr/>
        </p:nvSpPr>
        <p:spPr bwMode="auto">
          <a:xfrm>
            <a:off x="4365725" y="3475062"/>
            <a:ext cx="144462" cy="215900"/>
          </a:xfrm>
          <a:prstGeom prst="can">
            <a:avLst>
              <a:gd name="adj" fmla="val 37363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grpSp>
        <p:nvGrpSpPr>
          <p:cNvPr id="81" name="Group 127"/>
          <p:cNvGrpSpPr>
            <a:grpSpLocks/>
          </p:cNvGrpSpPr>
          <p:nvPr/>
        </p:nvGrpSpPr>
        <p:grpSpPr bwMode="auto">
          <a:xfrm>
            <a:off x="4545112" y="3384575"/>
            <a:ext cx="217488" cy="288925"/>
            <a:chOff x="2040" y="1859"/>
            <a:chExt cx="137" cy="182"/>
          </a:xfrm>
        </p:grpSpPr>
        <p:sp>
          <p:nvSpPr>
            <p:cNvPr id="82" name="AutoShape 128"/>
            <p:cNvSpPr>
              <a:spLocks noChangeArrowheads="1"/>
            </p:cNvSpPr>
            <p:nvPr/>
          </p:nvSpPr>
          <p:spPr bwMode="auto">
            <a:xfrm>
              <a:off x="2086" y="1905"/>
              <a:ext cx="91" cy="136"/>
            </a:xfrm>
            <a:prstGeom prst="can">
              <a:avLst>
                <a:gd name="adj" fmla="val 37363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83" name="AutoShape 129"/>
            <p:cNvSpPr>
              <a:spLocks noChangeArrowheads="1"/>
            </p:cNvSpPr>
            <p:nvPr/>
          </p:nvSpPr>
          <p:spPr bwMode="auto">
            <a:xfrm>
              <a:off x="2040" y="1859"/>
              <a:ext cx="91" cy="136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29" tIns="45715" rIns="91429" bIns="45715" anchor="ctr"/>
            <a:lstStyle/>
            <a:p>
              <a:pPr algn="ctr" defTabSz="1279525"/>
              <a:endParaRPr lang="nl-NL" sz="900" b="1"/>
            </a:p>
          </p:txBody>
        </p:sp>
      </p:grpSp>
      <p:sp>
        <p:nvSpPr>
          <p:cNvPr id="84" name="Line 130"/>
          <p:cNvSpPr>
            <a:spLocks noChangeShapeType="1"/>
          </p:cNvSpPr>
          <p:nvPr/>
        </p:nvSpPr>
        <p:spPr bwMode="auto">
          <a:xfrm flipV="1">
            <a:off x="4186337" y="3654450"/>
            <a:ext cx="0" cy="6746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 type="stealth" w="sm" len="med"/>
          </a:ln>
        </p:spPr>
        <p:txBody>
          <a:bodyPr/>
          <a:lstStyle/>
          <a:p>
            <a:endParaRPr lang="nl-NL"/>
          </a:p>
        </p:txBody>
      </p:sp>
      <p:sp>
        <p:nvSpPr>
          <p:cNvPr id="85" name="Line 131"/>
          <p:cNvSpPr>
            <a:spLocks noChangeShapeType="1"/>
          </p:cNvSpPr>
          <p:nvPr/>
        </p:nvSpPr>
        <p:spPr bwMode="auto">
          <a:xfrm flipV="1">
            <a:off x="4456212" y="3700487"/>
            <a:ext cx="0" cy="404813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 type="stealth" w="sm" len="med"/>
          </a:ln>
        </p:spPr>
        <p:txBody>
          <a:bodyPr/>
          <a:lstStyle/>
          <a:p>
            <a:endParaRPr lang="nl-NL"/>
          </a:p>
        </p:txBody>
      </p:sp>
      <p:sp>
        <p:nvSpPr>
          <p:cNvPr id="86" name="Line 132"/>
          <p:cNvSpPr>
            <a:spLocks noChangeShapeType="1"/>
          </p:cNvSpPr>
          <p:nvPr/>
        </p:nvSpPr>
        <p:spPr bwMode="auto">
          <a:xfrm flipV="1">
            <a:off x="4726087" y="3654450"/>
            <a:ext cx="0" cy="6746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 type="stealth" w="sm" len="med"/>
          </a:ln>
        </p:spPr>
        <p:txBody>
          <a:bodyPr/>
          <a:lstStyle/>
          <a:p>
            <a:endParaRPr lang="nl-NL"/>
          </a:p>
        </p:txBody>
      </p:sp>
      <p:grpSp>
        <p:nvGrpSpPr>
          <p:cNvPr id="87" name="Group 133"/>
          <p:cNvGrpSpPr>
            <a:grpSpLocks/>
          </p:cNvGrpSpPr>
          <p:nvPr/>
        </p:nvGrpSpPr>
        <p:grpSpPr bwMode="auto">
          <a:xfrm>
            <a:off x="5491262" y="3384575"/>
            <a:ext cx="217488" cy="288925"/>
            <a:chOff x="2040" y="1859"/>
            <a:chExt cx="137" cy="182"/>
          </a:xfrm>
        </p:grpSpPr>
        <p:sp>
          <p:nvSpPr>
            <p:cNvPr id="88" name="AutoShape 134"/>
            <p:cNvSpPr>
              <a:spLocks noChangeArrowheads="1"/>
            </p:cNvSpPr>
            <p:nvPr/>
          </p:nvSpPr>
          <p:spPr bwMode="auto">
            <a:xfrm>
              <a:off x="2086" y="1905"/>
              <a:ext cx="91" cy="136"/>
            </a:xfrm>
            <a:prstGeom prst="can">
              <a:avLst>
                <a:gd name="adj" fmla="val 37363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89" name="AutoShape 135"/>
            <p:cNvSpPr>
              <a:spLocks noChangeArrowheads="1"/>
            </p:cNvSpPr>
            <p:nvPr/>
          </p:nvSpPr>
          <p:spPr bwMode="auto">
            <a:xfrm>
              <a:off x="2040" y="1859"/>
              <a:ext cx="91" cy="136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29" tIns="45715" rIns="91429" bIns="45715" anchor="ctr"/>
            <a:lstStyle/>
            <a:p>
              <a:pPr algn="ctr" defTabSz="1279525"/>
              <a:endParaRPr lang="nl-NL" sz="900" b="1"/>
            </a:p>
          </p:txBody>
        </p:sp>
      </p:grpSp>
      <p:sp>
        <p:nvSpPr>
          <p:cNvPr id="90" name="Line 136"/>
          <p:cNvSpPr>
            <a:spLocks noChangeShapeType="1"/>
          </p:cNvSpPr>
          <p:nvPr/>
        </p:nvSpPr>
        <p:spPr bwMode="auto">
          <a:xfrm flipV="1">
            <a:off x="5670650" y="3654450"/>
            <a:ext cx="0" cy="6746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 type="stealth" w="sm" len="med"/>
          </a:ln>
        </p:spPr>
        <p:txBody>
          <a:bodyPr/>
          <a:lstStyle/>
          <a:p>
            <a:endParaRPr lang="nl-NL"/>
          </a:p>
        </p:txBody>
      </p:sp>
      <p:grpSp>
        <p:nvGrpSpPr>
          <p:cNvPr id="91" name="Group 137"/>
          <p:cNvGrpSpPr>
            <a:grpSpLocks/>
          </p:cNvGrpSpPr>
          <p:nvPr/>
        </p:nvGrpSpPr>
        <p:grpSpPr bwMode="auto">
          <a:xfrm>
            <a:off x="6435825" y="3384575"/>
            <a:ext cx="217487" cy="288925"/>
            <a:chOff x="2040" y="1859"/>
            <a:chExt cx="137" cy="182"/>
          </a:xfrm>
        </p:grpSpPr>
        <p:sp>
          <p:nvSpPr>
            <p:cNvPr id="92" name="AutoShape 138"/>
            <p:cNvSpPr>
              <a:spLocks noChangeArrowheads="1"/>
            </p:cNvSpPr>
            <p:nvPr/>
          </p:nvSpPr>
          <p:spPr bwMode="auto">
            <a:xfrm>
              <a:off x="2086" y="1905"/>
              <a:ext cx="91" cy="136"/>
            </a:xfrm>
            <a:prstGeom prst="can">
              <a:avLst>
                <a:gd name="adj" fmla="val 37363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93" name="AutoShape 139"/>
            <p:cNvSpPr>
              <a:spLocks noChangeArrowheads="1"/>
            </p:cNvSpPr>
            <p:nvPr/>
          </p:nvSpPr>
          <p:spPr bwMode="auto">
            <a:xfrm>
              <a:off x="2040" y="1859"/>
              <a:ext cx="91" cy="136"/>
            </a:xfrm>
            <a:prstGeom prst="flowChartDocumen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29" tIns="45715" rIns="91429" bIns="45715" anchor="ctr"/>
            <a:lstStyle/>
            <a:p>
              <a:pPr algn="ctr" defTabSz="1279525"/>
              <a:endParaRPr lang="nl-NL" sz="900" b="1"/>
            </a:p>
          </p:txBody>
        </p:sp>
      </p:grpSp>
      <p:sp>
        <p:nvSpPr>
          <p:cNvPr id="94" name="Line 140"/>
          <p:cNvSpPr>
            <a:spLocks noChangeShapeType="1"/>
          </p:cNvSpPr>
          <p:nvPr/>
        </p:nvSpPr>
        <p:spPr bwMode="auto">
          <a:xfrm flipV="1">
            <a:off x="6615212" y="3654450"/>
            <a:ext cx="0" cy="6746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 type="stealth" w="sm" len="med"/>
          </a:ln>
        </p:spPr>
        <p:txBody>
          <a:bodyPr/>
          <a:lstStyle/>
          <a:p>
            <a:endParaRPr lang="nl-NL"/>
          </a:p>
        </p:txBody>
      </p:sp>
      <p:cxnSp>
        <p:nvCxnSpPr>
          <p:cNvPr id="95" name="AutoShape 141"/>
          <p:cNvCxnSpPr>
            <a:cxnSpLocks noChangeShapeType="1"/>
            <a:stCxn id="26" idx="3"/>
            <a:endCxn id="27" idx="1"/>
          </p:cNvCxnSpPr>
          <p:nvPr/>
        </p:nvCxnSpPr>
        <p:spPr bwMode="auto">
          <a:xfrm>
            <a:off x="2987775" y="2827362"/>
            <a:ext cx="2159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6" name="AutoShape 142"/>
          <p:cNvCxnSpPr>
            <a:cxnSpLocks noChangeShapeType="1"/>
            <a:stCxn id="27" idx="3"/>
            <a:endCxn id="28" idx="1"/>
          </p:cNvCxnSpPr>
          <p:nvPr/>
        </p:nvCxnSpPr>
        <p:spPr bwMode="auto">
          <a:xfrm>
            <a:off x="3924400" y="2827362"/>
            <a:ext cx="2159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7" name="AutoShape 143"/>
          <p:cNvCxnSpPr>
            <a:cxnSpLocks noChangeShapeType="1"/>
            <a:stCxn id="28" idx="3"/>
            <a:endCxn id="29" idx="1"/>
          </p:cNvCxnSpPr>
          <p:nvPr/>
        </p:nvCxnSpPr>
        <p:spPr bwMode="auto">
          <a:xfrm>
            <a:off x="4861025" y="2827362"/>
            <a:ext cx="2159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8" name="AutoShape 144"/>
          <p:cNvCxnSpPr>
            <a:cxnSpLocks noChangeShapeType="1"/>
            <a:stCxn id="29" idx="3"/>
            <a:endCxn id="30" idx="1"/>
          </p:cNvCxnSpPr>
          <p:nvPr/>
        </p:nvCxnSpPr>
        <p:spPr bwMode="auto">
          <a:xfrm>
            <a:off x="5796062" y="2827362"/>
            <a:ext cx="2159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99" name="Rectangle 145"/>
          <p:cNvSpPr>
            <a:spLocks noChangeArrowheads="1"/>
          </p:cNvSpPr>
          <p:nvPr/>
        </p:nvSpPr>
        <p:spPr bwMode="auto">
          <a:xfrm>
            <a:off x="2114650" y="2035200"/>
            <a:ext cx="4725987" cy="2444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pPr algn="ctr" defTabSz="1279525"/>
            <a:r>
              <a:rPr lang="nl-NL" sz="900" b="1"/>
              <a:t>Besturen, bewaken en beheren</a:t>
            </a:r>
          </a:p>
        </p:txBody>
      </p:sp>
      <p:sp>
        <p:nvSpPr>
          <p:cNvPr id="100" name="AutoShape 148"/>
          <p:cNvSpPr>
            <a:spLocks noChangeArrowheads="1"/>
          </p:cNvSpPr>
          <p:nvPr/>
        </p:nvSpPr>
        <p:spPr bwMode="auto">
          <a:xfrm>
            <a:off x="6931125" y="2035200"/>
            <a:ext cx="495300" cy="314325"/>
          </a:xfrm>
          <a:prstGeom prst="flowChartDocumen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lIns="91429" tIns="45715" rIns="91429" bIns="45715" anchor="ctr"/>
          <a:lstStyle/>
          <a:p>
            <a:pPr algn="ctr" defTabSz="1279525">
              <a:defRPr/>
            </a:pPr>
            <a:r>
              <a:rPr lang="nl-NL" sz="900" b="1" dirty="0"/>
              <a:t>Dienst</a:t>
            </a:r>
          </a:p>
        </p:txBody>
      </p:sp>
      <p:sp>
        <p:nvSpPr>
          <p:cNvPr id="101" name="Line 149"/>
          <p:cNvSpPr>
            <a:spLocks noChangeShapeType="1"/>
          </p:cNvSpPr>
          <p:nvPr/>
        </p:nvSpPr>
        <p:spPr bwMode="auto">
          <a:xfrm>
            <a:off x="630337" y="2214587"/>
            <a:ext cx="900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cxnSp>
        <p:nvCxnSpPr>
          <p:cNvPr id="102" name="AutoShape 152"/>
          <p:cNvCxnSpPr>
            <a:cxnSpLocks noChangeShapeType="1"/>
            <a:stCxn id="30" idx="3"/>
            <a:endCxn id="100" idx="2"/>
          </p:cNvCxnSpPr>
          <p:nvPr/>
        </p:nvCxnSpPr>
        <p:spPr bwMode="auto">
          <a:xfrm flipV="1">
            <a:off x="6732687" y="2332062"/>
            <a:ext cx="446088" cy="4953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103" name="Line 153"/>
          <p:cNvSpPr>
            <a:spLocks noChangeShapeType="1"/>
          </p:cNvSpPr>
          <p:nvPr/>
        </p:nvSpPr>
        <p:spPr bwMode="auto">
          <a:xfrm>
            <a:off x="7426425" y="2214587"/>
            <a:ext cx="9890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104" name="Oval 154"/>
          <p:cNvSpPr>
            <a:spLocks noChangeArrowheads="1"/>
          </p:cNvSpPr>
          <p:nvPr/>
        </p:nvSpPr>
        <p:spPr bwMode="auto">
          <a:xfrm>
            <a:off x="8415437" y="2124100"/>
            <a:ext cx="179388" cy="3603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05" name="Line 155"/>
          <p:cNvSpPr>
            <a:spLocks noChangeShapeType="1"/>
          </p:cNvSpPr>
          <p:nvPr/>
        </p:nvSpPr>
        <p:spPr bwMode="auto">
          <a:xfrm>
            <a:off x="2160687" y="2214587"/>
            <a:ext cx="0" cy="6207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stealth" w="sm" len="lg"/>
            <a:tailEnd type="stealth" w="sm" len="lg"/>
          </a:ln>
        </p:spPr>
        <p:txBody>
          <a:bodyPr/>
          <a:lstStyle/>
          <a:p>
            <a:endParaRPr lang="nl-NL"/>
          </a:p>
        </p:txBody>
      </p:sp>
      <p:sp>
        <p:nvSpPr>
          <p:cNvPr id="106" name="Line 156"/>
          <p:cNvSpPr>
            <a:spLocks noChangeShapeType="1"/>
          </p:cNvSpPr>
          <p:nvPr/>
        </p:nvSpPr>
        <p:spPr bwMode="auto">
          <a:xfrm>
            <a:off x="3060800" y="2214587"/>
            <a:ext cx="0" cy="6318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stealth" w="sm" len="lg"/>
            <a:tailEnd type="stealth" w="sm" len="lg"/>
          </a:ln>
        </p:spPr>
        <p:txBody>
          <a:bodyPr/>
          <a:lstStyle/>
          <a:p>
            <a:endParaRPr lang="nl-NL"/>
          </a:p>
        </p:txBody>
      </p:sp>
      <p:sp>
        <p:nvSpPr>
          <p:cNvPr id="107" name="Line 157"/>
          <p:cNvSpPr>
            <a:spLocks noChangeShapeType="1"/>
          </p:cNvSpPr>
          <p:nvPr/>
        </p:nvSpPr>
        <p:spPr bwMode="auto">
          <a:xfrm>
            <a:off x="4005362" y="2214587"/>
            <a:ext cx="0" cy="6318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stealth" w="sm" len="lg"/>
            <a:tailEnd type="stealth" w="sm" len="lg"/>
          </a:ln>
        </p:spPr>
        <p:txBody>
          <a:bodyPr/>
          <a:lstStyle/>
          <a:p>
            <a:endParaRPr lang="nl-NL"/>
          </a:p>
        </p:txBody>
      </p:sp>
      <p:sp>
        <p:nvSpPr>
          <p:cNvPr id="108" name="Line 158"/>
          <p:cNvSpPr>
            <a:spLocks noChangeShapeType="1"/>
          </p:cNvSpPr>
          <p:nvPr/>
        </p:nvSpPr>
        <p:spPr bwMode="auto">
          <a:xfrm>
            <a:off x="4949925" y="2214587"/>
            <a:ext cx="0" cy="6318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stealth" w="sm" len="lg"/>
            <a:tailEnd type="stealth" w="sm" len="lg"/>
          </a:ln>
        </p:spPr>
        <p:txBody>
          <a:bodyPr/>
          <a:lstStyle/>
          <a:p>
            <a:endParaRPr lang="nl-NL"/>
          </a:p>
        </p:txBody>
      </p:sp>
      <p:sp>
        <p:nvSpPr>
          <p:cNvPr id="109" name="Line 159"/>
          <p:cNvSpPr>
            <a:spLocks noChangeShapeType="1"/>
          </p:cNvSpPr>
          <p:nvPr/>
        </p:nvSpPr>
        <p:spPr bwMode="auto">
          <a:xfrm>
            <a:off x="5896075" y="2214587"/>
            <a:ext cx="0" cy="6318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stealth" w="sm" len="lg"/>
            <a:tailEnd type="stealth" w="sm" len="lg"/>
          </a:ln>
        </p:spPr>
        <p:txBody>
          <a:bodyPr/>
          <a:lstStyle/>
          <a:p>
            <a:endParaRPr lang="nl-NL"/>
          </a:p>
        </p:txBody>
      </p:sp>
      <p:sp>
        <p:nvSpPr>
          <p:cNvPr id="110" name="Line 160"/>
          <p:cNvSpPr>
            <a:spLocks noChangeShapeType="1"/>
          </p:cNvSpPr>
          <p:nvPr/>
        </p:nvSpPr>
        <p:spPr bwMode="auto">
          <a:xfrm>
            <a:off x="6796187" y="2214587"/>
            <a:ext cx="0" cy="6318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stealth" w="sm" len="lg"/>
            <a:tailEnd type="stealth" w="sm" len="lg"/>
          </a:ln>
        </p:spPr>
        <p:txBody>
          <a:bodyPr/>
          <a:lstStyle/>
          <a:p>
            <a:endParaRPr lang="nl-NL"/>
          </a:p>
        </p:txBody>
      </p:sp>
      <p:sp>
        <p:nvSpPr>
          <p:cNvPr id="111" name="Line 162"/>
          <p:cNvSpPr>
            <a:spLocks noChangeShapeType="1"/>
          </p:cNvSpPr>
          <p:nvPr/>
        </p:nvSpPr>
        <p:spPr bwMode="auto">
          <a:xfrm>
            <a:off x="630337" y="2393975"/>
            <a:ext cx="77851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112" name="Line 163"/>
          <p:cNvSpPr>
            <a:spLocks noChangeShapeType="1"/>
          </p:cNvSpPr>
          <p:nvPr/>
        </p:nvSpPr>
        <p:spPr bwMode="auto">
          <a:xfrm>
            <a:off x="2609950" y="2393975"/>
            <a:ext cx="0" cy="904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13" name="Line 164"/>
          <p:cNvSpPr>
            <a:spLocks noChangeShapeType="1"/>
          </p:cNvSpPr>
          <p:nvPr/>
        </p:nvSpPr>
        <p:spPr bwMode="auto">
          <a:xfrm>
            <a:off x="3556100" y="2393975"/>
            <a:ext cx="0" cy="904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14" name="Line 165"/>
          <p:cNvSpPr>
            <a:spLocks noChangeShapeType="1"/>
          </p:cNvSpPr>
          <p:nvPr/>
        </p:nvSpPr>
        <p:spPr bwMode="auto">
          <a:xfrm>
            <a:off x="4500662" y="2393975"/>
            <a:ext cx="0" cy="904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15" name="Line 166"/>
          <p:cNvSpPr>
            <a:spLocks noChangeShapeType="1"/>
          </p:cNvSpPr>
          <p:nvPr/>
        </p:nvSpPr>
        <p:spPr bwMode="auto">
          <a:xfrm>
            <a:off x="5445225" y="2393975"/>
            <a:ext cx="0" cy="904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16" name="Line 167"/>
          <p:cNvSpPr>
            <a:spLocks noChangeShapeType="1"/>
          </p:cNvSpPr>
          <p:nvPr/>
        </p:nvSpPr>
        <p:spPr bwMode="auto">
          <a:xfrm>
            <a:off x="6391375" y="2393975"/>
            <a:ext cx="0" cy="904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17" name="Oval 168"/>
          <p:cNvSpPr>
            <a:spLocks noChangeArrowheads="1"/>
          </p:cNvSpPr>
          <p:nvPr/>
        </p:nvSpPr>
        <p:spPr bwMode="auto">
          <a:xfrm>
            <a:off x="450950" y="2124100"/>
            <a:ext cx="179387" cy="3603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cxnSp>
        <p:nvCxnSpPr>
          <p:cNvPr id="118" name="AutoShape 169"/>
          <p:cNvCxnSpPr>
            <a:cxnSpLocks noChangeShapeType="1"/>
            <a:stCxn id="55" idx="2"/>
            <a:endCxn id="54" idx="2"/>
          </p:cNvCxnSpPr>
          <p:nvPr/>
        </p:nvCxnSpPr>
        <p:spPr bwMode="auto">
          <a:xfrm rot="5400000">
            <a:off x="5435700" y="4184674"/>
            <a:ext cx="1588" cy="576263"/>
          </a:xfrm>
          <a:prstGeom prst="bentConnector3">
            <a:avLst>
              <a:gd name="adj1" fmla="val 14300005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119" name="AutoShape 147"/>
          <p:cNvSpPr>
            <a:spLocks noChangeArrowheads="1"/>
          </p:cNvSpPr>
          <p:nvPr/>
        </p:nvSpPr>
        <p:spPr bwMode="auto">
          <a:xfrm>
            <a:off x="1530450" y="2035200"/>
            <a:ext cx="495300" cy="404812"/>
          </a:xfrm>
          <a:prstGeom prst="flowChartDocumen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lIns="91429" tIns="45715" rIns="91429" bIns="45715" anchor="ctr"/>
          <a:lstStyle/>
          <a:p>
            <a:pPr algn="ctr" defTabSz="1279525">
              <a:defRPr/>
            </a:pPr>
            <a:r>
              <a:rPr lang="nl-NL" sz="900" b="1" dirty="0"/>
              <a:t>(Aan-)</a:t>
            </a:r>
          </a:p>
          <a:p>
            <a:pPr algn="ctr" defTabSz="1279525">
              <a:defRPr/>
            </a:pPr>
            <a:r>
              <a:rPr lang="nl-NL" sz="900" b="1" dirty="0"/>
              <a:t>vraag</a:t>
            </a:r>
          </a:p>
        </p:txBody>
      </p:sp>
      <p:cxnSp>
        <p:nvCxnSpPr>
          <p:cNvPr id="120" name="AutoShape 170"/>
          <p:cNvCxnSpPr>
            <a:cxnSpLocks noChangeShapeType="1"/>
            <a:stCxn id="119" idx="2"/>
            <a:endCxn id="26" idx="1"/>
          </p:cNvCxnSpPr>
          <p:nvPr/>
        </p:nvCxnSpPr>
        <p:spPr bwMode="auto">
          <a:xfrm rot="16200000" flipH="1">
            <a:off x="1818581" y="2377306"/>
            <a:ext cx="409575" cy="49053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Zaak, deelzaak en gerelateerde zaak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Een zaak betreft de uitvoering van een bedrijfsproces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Dat geldt ook voor een deelzaak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Een deelzaak is ook als zaak uitvoerbaar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En ook voor een gerelateerde zaak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Een gerelateerde zaak wordt als zaak </a:t>
            </a:r>
            <a:r>
              <a:rPr lang="nl-NL" dirty="0" smtClean="0"/>
              <a:t>uitgevoerd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Maakt het mogelijk om in ketens samen te werken</a:t>
            </a: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8784976" cy="4681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Ovaal 4"/>
          <p:cNvSpPr/>
          <p:nvPr/>
        </p:nvSpPr>
        <p:spPr bwMode="auto">
          <a:xfrm>
            <a:off x="3923928" y="2924944"/>
            <a:ext cx="2232248" cy="576064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1143000"/>
          </a:xfrm>
        </p:spPr>
        <p:txBody>
          <a:bodyPr/>
          <a:lstStyle/>
          <a:p>
            <a:r>
              <a:rPr lang="nl-NL" sz="3200" dirty="0" smtClean="0"/>
              <a:t>Zaak, deelzaak en gerelateerde zaak</a:t>
            </a:r>
            <a:endParaRPr lang="nl-NL" sz="32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Identificaties </a:t>
            </a:r>
            <a:br>
              <a:rPr lang="nl-NL" sz="3200" dirty="0" smtClean="0"/>
            </a:br>
            <a:r>
              <a:rPr lang="nl-NL" sz="3200" dirty="0" smtClean="0"/>
              <a:t>ZAAK en DOCUMENT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 ZAAK een combinatie van:</a:t>
            </a:r>
          </a:p>
          <a:p>
            <a:pPr>
              <a:buFontTx/>
              <a:buChar char="-"/>
            </a:pPr>
            <a:r>
              <a:rPr lang="nl-NL" dirty="0" smtClean="0"/>
              <a:t>RSIN van zaakverantwoordelijke organisatie;</a:t>
            </a:r>
          </a:p>
          <a:p>
            <a:pPr>
              <a:buFontTx/>
              <a:buChar char="-"/>
            </a:pPr>
            <a:r>
              <a:rPr lang="nl-NL" dirty="0" smtClean="0"/>
              <a:t>‘Zaaknummer’ van zaakverantwoordelijke organisatie.</a:t>
            </a:r>
          </a:p>
          <a:p>
            <a:r>
              <a:rPr lang="nl-NL" dirty="0" smtClean="0"/>
              <a:t>Voor DOCUMENT vergelijkbaar.</a:t>
            </a:r>
          </a:p>
          <a:p>
            <a:endParaRPr lang="nl-NL" b="0" i="1" dirty="0" smtClean="0"/>
          </a:p>
          <a:p>
            <a:r>
              <a:rPr lang="nl-NL" b="0" i="1" dirty="0" err="1" smtClean="0"/>
              <a:t>CBS-gemeentecode</a:t>
            </a:r>
            <a:r>
              <a:rPr lang="nl-NL" b="0" i="1" dirty="0" smtClean="0"/>
              <a:t> als onderdeel van de identificatie vervalt</a:t>
            </a:r>
            <a:endParaRPr lang="nl-NL" b="0" i="1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8784976" cy="4681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Ovaal 4"/>
          <p:cNvSpPr/>
          <p:nvPr/>
        </p:nvSpPr>
        <p:spPr bwMode="auto">
          <a:xfrm>
            <a:off x="4283968" y="3284984"/>
            <a:ext cx="936104" cy="216024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467544" y="0"/>
            <a:ext cx="8228013" cy="1143000"/>
          </a:xfrm>
        </p:spPr>
        <p:txBody>
          <a:bodyPr/>
          <a:lstStyle/>
          <a:p>
            <a:r>
              <a:rPr lang="nl-NL" sz="3200" dirty="0" smtClean="0"/>
              <a:t>Identificaties </a:t>
            </a:r>
            <a:br>
              <a:rPr lang="nl-NL" sz="3200" dirty="0" smtClean="0"/>
            </a:br>
            <a:r>
              <a:rPr lang="nl-NL" sz="3200" dirty="0" smtClean="0"/>
              <a:t>ZAAK en DOCUMENT</a:t>
            </a:r>
            <a:endParaRPr lang="nl-NL" sz="3200" dirty="0"/>
          </a:p>
        </p:txBody>
      </p:sp>
      <p:sp>
        <p:nvSpPr>
          <p:cNvPr id="7" name="Ovaal 6"/>
          <p:cNvSpPr/>
          <p:nvPr/>
        </p:nvSpPr>
        <p:spPr bwMode="auto">
          <a:xfrm>
            <a:off x="6876256" y="3356992"/>
            <a:ext cx="936104" cy="216024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/>
              <a:t>Aansluiting op ‘Baseline Informatiehuishouding’ en archivering</a:t>
            </a: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‘Document’ wordt ‘Informatieobject’</a:t>
            </a:r>
          </a:p>
          <a:p>
            <a:pPr>
              <a:buFontTx/>
              <a:buChar char="-"/>
            </a:pPr>
            <a:r>
              <a:rPr lang="nl-NL" dirty="0" smtClean="0"/>
              <a:t>Afgestemd op </a:t>
            </a:r>
            <a:r>
              <a:rPr lang="nl-NL" dirty="0" err="1" smtClean="0"/>
              <a:t>ToepassingsProfiel</a:t>
            </a:r>
            <a:r>
              <a:rPr lang="nl-NL" dirty="0" smtClean="0"/>
              <a:t> Lokale Overheden (TP-LO)</a:t>
            </a:r>
          </a:p>
          <a:p>
            <a:pPr lvl="1">
              <a:buFontTx/>
              <a:buChar char="-"/>
            </a:pPr>
            <a:r>
              <a:rPr lang="nl-NL" dirty="0" smtClean="0"/>
              <a:t>‘Informatiemodel’ van een ‘archiefstuk’</a:t>
            </a:r>
          </a:p>
          <a:p>
            <a:pPr lvl="1">
              <a:buFontTx/>
              <a:buChar char="-"/>
            </a:pPr>
            <a:r>
              <a:rPr lang="nl-NL" dirty="0" smtClean="0"/>
              <a:t>De ‘brug’ van zaakbehandeling (dynamisch) naar archivering (statisch)</a:t>
            </a: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8784976" cy="4681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Ovaal 4"/>
          <p:cNvSpPr/>
          <p:nvPr/>
        </p:nvSpPr>
        <p:spPr bwMode="auto">
          <a:xfrm>
            <a:off x="4644008" y="3429000"/>
            <a:ext cx="360040" cy="216024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467544" y="0"/>
            <a:ext cx="8228013" cy="1143000"/>
          </a:xfrm>
        </p:spPr>
        <p:txBody>
          <a:bodyPr/>
          <a:lstStyle/>
          <a:p>
            <a:r>
              <a:rPr lang="nl-NL" sz="3200" dirty="0" smtClean="0"/>
              <a:t>Aansluiting op ‘Baseline Informatiehuishouding’ en archivering</a:t>
            </a:r>
            <a:endParaRPr lang="nl-NL" sz="3200" dirty="0"/>
          </a:p>
        </p:txBody>
      </p:sp>
      <p:sp>
        <p:nvSpPr>
          <p:cNvPr id="7" name="Ovaal 6"/>
          <p:cNvSpPr/>
          <p:nvPr/>
        </p:nvSpPr>
        <p:spPr bwMode="auto">
          <a:xfrm>
            <a:off x="6012160" y="3140968"/>
            <a:ext cx="2952328" cy="864096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Ovaal 7"/>
          <p:cNvSpPr/>
          <p:nvPr/>
        </p:nvSpPr>
        <p:spPr bwMode="auto">
          <a:xfrm>
            <a:off x="7164288" y="3501008"/>
            <a:ext cx="360040" cy="216024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5811</TotalTime>
  <Words>509</Words>
  <Application>Microsoft Office PowerPoint</Application>
  <PresentationFormat>Diavoorstelling (4:3)</PresentationFormat>
  <Paragraphs>172</Paragraphs>
  <Slides>23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23</vt:i4>
      </vt:variant>
    </vt:vector>
  </HeadingPairs>
  <TitlesOfParts>
    <vt:vector size="25" baseType="lpstr">
      <vt:lpstr>Standaardontwerp</vt:lpstr>
      <vt:lpstr>1_Standaardontwerp</vt:lpstr>
      <vt:lpstr>Dia 1</vt:lpstr>
      <vt:lpstr>Belangrijkste wijzigingen</vt:lpstr>
      <vt:lpstr>Zaak, deelzaak en gerelateerde zaak</vt:lpstr>
      <vt:lpstr>Zaak, deelzaak en gerelateerde zaak</vt:lpstr>
      <vt:lpstr>Zaak, deelzaak en gerelateerde zaak</vt:lpstr>
      <vt:lpstr>Identificaties  ZAAK en DOCUMENT</vt:lpstr>
      <vt:lpstr>Identificaties  ZAAK en DOCUMENT</vt:lpstr>
      <vt:lpstr>Aansluiting op ‘Baseline Informatiehuishouding’ en archivering</vt:lpstr>
      <vt:lpstr>Aansluiting op ‘Baseline Informatiehuishouding’ en archivering</vt:lpstr>
      <vt:lpstr>Klantcontacten toegevoegd</vt:lpstr>
      <vt:lpstr>Klantcontacten toegevoegd</vt:lpstr>
      <vt:lpstr>Geoptimaliseerde waardenlijsten</vt:lpstr>
      <vt:lpstr>Geoptimaliseerde waardenlijsten</vt:lpstr>
      <vt:lpstr>Impact</vt:lpstr>
      <vt:lpstr>Niet gehonoreerd</vt:lpstr>
      <vt:lpstr>Dia 16</vt:lpstr>
      <vt:lpstr>ZTC 2.0</vt:lpstr>
      <vt:lpstr>ZTC 2.0: kenmerken (groepen)</vt:lpstr>
      <vt:lpstr>Dia 19</vt:lpstr>
      <vt:lpstr>Status en vervolg</vt:lpstr>
      <vt:lpstr>Dia 21</vt:lpstr>
      <vt:lpstr>Dia 22</vt:lpstr>
      <vt:lpstr>Informatiemodellen en hun positionering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RGBZ-werkgroep 22 november 2012</dc:title>
  <dc:subject>RGBZ-werkgroep 20121122</dc:subject>
  <dc:creator>Arjan Kloosterboer (KING)</dc:creator>
  <cp:keywords>rgbz zaak zaken zaakgericht</cp:keywords>
  <cp:lastModifiedBy>Arjan</cp:lastModifiedBy>
  <cp:revision>597</cp:revision>
  <cp:lastPrinted>1601-01-01T00:00:00Z</cp:lastPrinted>
  <dcterms:created xsi:type="dcterms:W3CDTF">2010-05-26T08:56:31Z</dcterms:created>
  <dcterms:modified xsi:type="dcterms:W3CDTF">2013-04-03T06:48:29Z</dcterms:modified>
</cp:coreProperties>
</file>